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7" r:id="rId2"/>
    <p:sldId id="256" r:id="rId3"/>
    <p:sldId id="262" r:id="rId4"/>
    <p:sldId id="257" r:id="rId5"/>
    <p:sldId id="261" r:id="rId6"/>
    <p:sldId id="258" r:id="rId7"/>
    <p:sldId id="259" r:id="rId8"/>
    <p:sldId id="260" r:id="rId9"/>
    <p:sldId id="263" r:id="rId10"/>
    <p:sldId id="264"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A98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622" autoAdjust="0"/>
  </p:normalViewPr>
  <p:slideViewPr>
    <p:cSldViewPr>
      <p:cViewPr varScale="1">
        <p:scale>
          <a:sx n="87" d="100"/>
          <a:sy n="87" d="100"/>
        </p:scale>
        <p:origin x="1464" y="66"/>
      </p:cViewPr>
      <p:guideLst>
        <p:guide orient="horz" pos="2160"/>
        <p:guide pos="2880"/>
      </p:guideLst>
    </p:cSldViewPr>
  </p:slideViewPr>
  <p:outlineViewPr>
    <p:cViewPr>
      <p:scale>
        <a:sx n="33" d="100"/>
        <a:sy n="33" d="100"/>
      </p:scale>
      <p:origin x="24" y="1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45D1BC-5DF7-4843-93F8-799A89229ECB}" type="datetimeFigureOut">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5D1BC-5DF7-4843-93F8-799A89229ECB}" type="datetimeFigureOut">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5D1BC-5DF7-4843-93F8-799A89229ECB}" type="datetimeFigureOut">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5D1BC-5DF7-4843-93F8-799A89229ECB}" type="datetimeFigureOut">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5D1BC-5DF7-4843-93F8-799A89229ECB}" type="datetimeFigureOut">
              <a:rPr lang="en-US" smtClean="0"/>
              <a:pPr/>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45D1BC-5DF7-4843-93F8-799A89229ECB}" type="datetimeFigureOut">
              <a:rPr lang="en-US" smtClean="0"/>
              <a:pPr/>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45D1BC-5DF7-4843-93F8-799A89229ECB}" type="datetimeFigureOut">
              <a:rPr lang="en-US" smtClean="0"/>
              <a:pPr/>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45D1BC-5DF7-4843-93F8-799A89229ECB}" type="datetimeFigureOut">
              <a:rPr lang="en-US" smtClean="0"/>
              <a:pPr/>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5D1BC-5DF7-4843-93F8-799A89229ECB}" type="datetimeFigureOut">
              <a:rPr lang="en-US" smtClean="0"/>
              <a:pPr/>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5D1BC-5DF7-4843-93F8-799A89229ECB}" type="datetimeFigureOut">
              <a:rPr lang="en-US" smtClean="0"/>
              <a:pPr/>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5D1BC-5DF7-4843-93F8-799A89229ECB}" type="datetimeFigureOut">
              <a:rPr lang="en-US" smtClean="0"/>
              <a:pPr/>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FC5C4-87DF-4886-8DAD-D4AFA3603A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5D1BC-5DF7-4843-93F8-799A89229ECB}" type="datetimeFigureOut">
              <a:rPr lang="en-US" smtClean="0"/>
              <a:pPr/>
              <a:t>7/11/2022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FC5C4-87DF-4886-8DAD-D4AFA3603A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78"/>
          </a:xfrm>
        </p:spPr>
        <p:txBody>
          <a:bodyPr>
            <a:normAutofit/>
          </a:bodyPr>
          <a:lstStyle/>
          <a:p>
            <a:endParaRPr lang="en-US" sz="2800" b="1" i="1" dirty="0">
              <a:cs typeface="B Titr" pitchFamily="2" charset="-78"/>
            </a:endParaRPr>
          </a:p>
        </p:txBody>
      </p:sp>
      <p:pic>
        <p:nvPicPr>
          <p:cNvPr id="4" name="Content Placeholder 3" descr="n00096234-b.jpg"/>
          <p:cNvPicPr>
            <a:picLocks noGrp="1" noChangeAspect="1"/>
          </p:cNvPicPr>
          <p:nvPr>
            <p:ph idx="1"/>
          </p:nvPr>
        </p:nvPicPr>
        <p:blipFill>
          <a:blip r:embed="rId2" cstate="print"/>
          <a:stretch>
            <a:fillRect/>
          </a:stretch>
        </p:blipFill>
        <p:spPr>
          <a:xfrm>
            <a:off x="642910" y="1000108"/>
            <a:ext cx="8215370" cy="2071702"/>
          </a:xfrm>
        </p:spPr>
      </p:pic>
      <p:pic>
        <p:nvPicPr>
          <p:cNvPr id="5" name="Picture 4" descr="imagesCAENP96A.jpg"/>
          <p:cNvPicPr>
            <a:picLocks noChangeAspect="1"/>
          </p:cNvPicPr>
          <p:nvPr/>
        </p:nvPicPr>
        <p:blipFill>
          <a:blip r:embed="rId3" cstate="print"/>
          <a:stretch>
            <a:fillRect/>
          </a:stretch>
        </p:blipFill>
        <p:spPr>
          <a:xfrm>
            <a:off x="3286116" y="0"/>
            <a:ext cx="2786082" cy="781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2800" b="1" i="1" dirty="0" smtClean="0">
                <a:cs typeface="B Titr" pitchFamily="2" charset="-78"/>
              </a:rPr>
              <a:t> </a:t>
            </a:r>
            <a:endParaRPr lang="en-US" sz="2800" b="1" i="1" dirty="0">
              <a:cs typeface="B Titr" pitchFamily="2" charset="-78"/>
            </a:endParaRPr>
          </a:p>
        </p:txBody>
      </p:sp>
      <p:sp>
        <p:nvSpPr>
          <p:cNvPr id="3" name="Content Placeholder 2"/>
          <p:cNvSpPr>
            <a:spLocks noGrp="1"/>
          </p:cNvSpPr>
          <p:nvPr>
            <p:ph idx="1"/>
          </p:nvPr>
        </p:nvSpPr>
        <p:spPr>
          <a:xfrm>
            <a:off x="500034" y="1000108"/>
            <a:ext cx="8229600" cy="4525963"/>
          </a:xfrm>
          <a:effectLst>
            <a:outerShdw blurRad="50800" dist="50800" dir="5400000" algn="ctr" rotWithShape="0">
              <a:srgbClr val="FF0000">
                <a:alpha val="51000"/>
              </a:srgbClr>
            </a:outerShdw>
          </a:effectLst>
        </p:spPr>
        <p:txBody>
          <a:bodyPr>
            <a:normAutofit/>
          </a:bodyPr>
          <a:lstStyle/>
          <a:p>
            <a:pPr algn="r" rtl="1"/>
            <a:r>
              <a:rPr lang="fa-IR" sz="2800" b="1" i="1" dirty="0" smtClean="0">
                <a:cs typeface="B Nazanin" pitchFamily="2" charset="-78"/>
              </a:rPr>
              <a:t>درمان دارويي: بنا به تجويز پزشك و برحسب شرايط سني بيمار از دسته هاي مختلف داروهاي پايين آورنده فشارخون استفاده مي شود.</a:t>
            </a:r>
          </a:p>
          <a:p>
            <a:pPr algn="r" rtl="1">
              <a:buFontTx/>
              <a:buChar char="-"/>
            </a:pPr>
            <a:r>
              <a:rPr lang="fa-IR" sz="2800" b="1" i="1" dirty="0" smtClean="0">
                <a:cs typeface="B Nazanin" pitchFamily="2" charset="-78"/>
              </a:rPr>
              <a:t>ديورتيك ها مثل هيدروكلرتيازيد، تريامترن اچ،</a:t>
            </a:r>
          </a:p>
          <a:p>
            <a:pPr algn="r" rtl="1">
              <a:buFontTx/>
              <a:buChar char="-"/>
            </a:pPr>
            <a:r>
              <a:rPr lang="fa-IR" sz="2800" b="1" i="1" dirty="0" smtClean="0">
                <a:cs typeface="B Nazanin" pitchFamily="2" charset="-78"/>
              </a:rPr>
              <a:t>بتابلوكرها: مثل آتنولول، متوپرالول، پروپرانول،</a:t>
            </a:r>
          </a:p>
          <a:p>
            <a:pPr algn="r" rtl="1">
              <a:buFontTx/>
              <a:buChar char="-"/>
            </a:pPr>
            <a:r>
              <a:rPr lang="fa-IR" sz="2800" b="1" i="1" dirty="0" smtClean="0">
                <a:cs typeface="B Nazanin" pitchFamily="2" charset="-78"/>
              </a:rPr>
              <a:t>كلسيم بلوكرها:آملوديپين،</a:t>
            </a:r>
          </a:p>
          <a:p>
            <a:pPr algn="r" rtl="1">
              <a:buFontTx/>
              <a:buChar char="-"/>
            </a:pPr>
            <a:r>
              <a:rPr lang="fa-IR" sz="2800" b="1" i="1" dirty="0" smtClean="0">
                <a:cs typeface="B Nazanin" pitchFamily="2" charset="-78"/>
              </a:rPr>
              <a:t>مهاركننده هاي آنزيمهاي تبديل كننده آنژيوتانسين:كاپتوپريل،انالاپريل</a:t>
            </a:r>
          </a:p>
          <a:p>
            <a:pPr algn="r" rtl="1">
              <a:buFontTx/>
              <a:buChar char="-"/>
            </a:pPr>
            <a:r>
              <a:rPr lang="fa-IR" sz="2800" b="1" i="1" dirty="0" smtClean="0">
                <a:cs typeface="B Nazanin" pitchFamily="2" charset="-78"/>
              </a:rPr>
              <a:t>بلوك كننده هاي رسپتورهاي آنژيوتانسين: لوزارتان،  والسارتان</a:t>
            </a:r>
          </a:p>
          <a:p>
            <a:pPr algn="r" rtl="1">
              <a:buFontTx/>
              <a:buChar char="-"/>
            </a:pPr>
            <a:r>
              <a:rPr lang="fa-IR" sz="2800" b="1" i="1" dirty="0" smtClean="0">
                <a:cs typeface="B Nazanin" pitchFamily="2" charset="-78"/>
              </a:rPr>
              <a:t>آلفا بلوكرها:مانند پرازروسين</a:t>
            </a:r>
          </a:p>
          <a:p>
            <a:pPr algn="r" rtl="1">
              <a:buFontTx/>
              <a:buChar char="-"/>
            </a:pPr>
            <a:endParaRPr lang="en-US" sz="2800" dirty="0">
              <a:cs typeface="B Nazanin" pitchFamily="2" charset="-78"/>
            </a:endParaRPr>
          </a:p>
        </p:txBody>
      </p:sp>
      <p:pic>
        <p:nvPicPr>
          <p:cNvPr id="4" name="Picture 3" descr="imagesCAIQ5H4M.jpg"/>
          <p:cNvPicPr>
            <a:picLocks noChangeAspect="1"/>
          </p:cNvPicPr>
          <p:nvPr/>
        </p:nvPicPr>
        <p:blipFill>
          <a:blip r:embed="rId2" cstate="print"/>
          <a:stretch>
            <a:fillRect/>
          </a:stretch>
        </p:blipFill>
        <p:spPr>
          <a:xfrm>
            <a:off x="7715272" y="0"/>
            <a:ext cx="1428728" cy="1023922"/>
          </a:xfrm>
          <a:prstGeom prst="rect">
            <a:avLst/>
          </a:prstGeom>
        </p:spPr>
      </p:pic>
      <p:pic>
        <p:nvPicPr>
          <p:cNvPr id="5" name="Picture 4" descr="imagesCA2HHT60.jpg"/>
          <p:cNvPicPr>
            <a:picLocks noChangeAspect="1"/>
          </p:cNvPicPr>
          <p:nvPr/>
        </p:nvPicPr>
        <p:blipFill>
          <a:blip r:embed="rId3" cstate="print"/>
          <a:stretch>
            <a:fillRect/>
          </a:stretch>
        </p:blipFill>
        <p:spPr>
          <a:xfrm>
            <a:off x="0" y="5763102"/>
            <a:ext cx="1357290" cy="109489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785818"/>
          </a:xfrm>
          <a:effectLst>
            <a:outerShdw blurRad="50800" dist="50800" dir="5400000" algn="ctr" rotWithShape="0">
              <a:srgbClr val="FF0000">
                <a:alpha val="77000"/>
              </a:srgbClr>
            </a:outerShdw>
          </a:effectLst>
        </p:spPr>
        <p:txBody>
          <a:bodyPr>
            <a:normAutofit/>
          </a:bodyPr>
          <a:lstStyle/>
          <a:p>
            <a:pPr rtl="1"/>
            <a:r>
              <a:rPr lang="fa-IR" sz="2400" dirty="0" smtClean="0">
                <a:cs typeface="B Titr" pitchFamily="2" charset="-78"/>
              </a:rPr>
              <a:t>توصيه هاي كاربردي</a:t>
            </a:r>
            <a:endParaRPr lang="en-US" sz="2400" dirty="0">
              <a:cs typeface="B Titr" pitchFamily="2" charset="-78"/>
            </a:endParaRPr>
          </a:p>
        </p:txBody>
      </p:sp>
      <p:sp>
        <p:nvSpPr>
          <p:cNvPr id="3" name="Content Placeholder 2"/>
          <p:cNvSpPr>
            <a:spLocks noGrp="1"/>
          </p:cNvSpPr>
          <p:nvPr>
            <p:ph idx="1"/>
          </p:nvPr>
        </p:nvSpPr>
        <p:spPr>
          <a:xfrm>
            <a:off x="428596" y="928670"/>
            <a:ext cx="8229600" cy="5786478"/>
          </a:xfrm>
          <a:effectLst>
            <a:outerShdw blurRad="50800" dist="50800" dir="5400000" algn="ctr" rotWithShape="0">
              <a:srgbClr val="FF0000">
                <a:alpha val="49000"/>
              </a:srgbClr>
            </a:outerShdw>
          </a:effectLst>
        </p:spPr>
        <p:txBody>
          <a:bodyPr>
            <a:normAutofit/>
          </a:bodyPr>
          <a:lstStyle/>
          <a:p>
            <a:pPr algn="r" rtl="1"/>
            <a:r>
              <a:rPr lang="fa-IR" sz="2400" b="1" i="1" dirty="0" smtClean="0">
                <a:cs typeface="B Nazanin" pitchFamily="2" charset="-78"/>
              </a:rPr>
              <a:t>با استفاده از نكات زير بيمار مي تواند از دستورات دارويي پزشك پيروي كرده و فشارخون خود را كنترل كند:</a:t>
            </a:r>
          </a:p>
          <a:p>
            <a:pPr algn="r" rtl="1">
              <a:buFontTx/>
              <a:buChar char="-"/>
            </a:pPr>
            <a:r>
              <a:rPr lang="fa-IR" sz="2400" b="1" i="1" dirty="0" smtClean="0">
                <a:cs typeface="B Nazanin" pitchFamily="2" charset="-78"/>
              </a:rPr>
              <a:t>به بيماران بگوييد يك تصوير از كساني كه دوستشان دارد را به يخچال چسبانده و يك يادداشت يا علامت به معني”داروهايت يادت نرود“ زير آن بگذارد .</a:t>
            </a:r>
          </a:p>
          <a:p>
            <a:pPr algn="r" rtl="1">
              <a:buFontTx/>
              <a:buChar char="-"/>
            </a:pPr>
            <a:r>
              <a:rPr lang="fa-IR" sz="2400" b="1" i="1" dirty="0" smtClean="0">
                <a:cs typeface="B Nazanin" pitchFamily="2" charset="-78"/>
              </a:rPr>
              <a:t>به بيمار بگوييد داروهاي كاهش دهنده فشارخون را كنار تخت و يا نزديك محلي كه مي خوابد قراردهد.</a:t>
            </a:r>
          </a:p>
          <a:p>
            <a:pPr algn="r" rtl="1">
              <a:buFontTx/>
              <a:buChar char="-"/>
            </a:pPr>
            <a:r>
              <a:rPr lang="fa-IR" sz="2400" b="1" i="1" dirty="0" smtClean="0">
                <a:cs typeface="B Nazanin" pitchFamily="2" charset="-78"/>
              </a:rPr>
              <a:t>بيمار داروها را بلافاصله بعد از مسواك زدن  ميل كند.</a:t>
            </a:r>
          </a:p>
          <a:p>
            <a:pPr algn="r" rtl="1">
              <a:buFontTx/>
              <a:buChar char="-"/>
            </a:pPr>
            <a:r>
              <a:rPr lang="fa-IR" sz="2400" b="1" i="1" dirty="0" smtClean="0">
                <a:cs typeface="B Nazanin" pitchFamily="2" charset="-78"/>
              </a:rPr>
              <a:t>يك يادداشت ويا يك علامت به معني ”يادت نرود“ به آيينه دستشويي بچساند. </a:t>
            </a:r>
          </a:p>
          <a:p>
            <a:pPr algn="r" rtl="1">
              <a:buFontTx/>
              <a:buChar char="-"/>
            </a:pPr>
            <a:r>
              <a:rPr lang="fa-IR" sz="2400" b="1" i="1" dirty="0" smtClean="0">
                <a:cs typeface="B Nazanin" pitchFamily="2" charset="-78"/>
              </a:rPr>
              <a:t>بيمار با دوستاني كه داروهاي فشارخون استفاده مي كنند قرار بگذارند كه به يكديگر گوشزد كنند داروهايشان را مصرف كنند..</a:t>
            </a:r>
          </a:p>
          <a:p>
            <a:pPr algn="r" rtl="1">
              <a:buFontTx/>
              <a:buChar char="-"/>
            </a:pPr>
            <a:r>
              <a:rPr lang="fa-IR" sz="2400" b="1" i="1" dirty="0" smtClean="0">
                <a:cs typeface="B Nazanin" pitchFamily="2" charset="-78"/>
              </a:rPr>
              <a:t>بيمار مي تواند از فرزاندانش بخواهد هر روز استفاده از داروها را به او گوشزد كنند.</a:t>
            </a:r>
          </a:p>
          <a:p>
            <a:pPr algn="r" rtl="1">
              <a:buFontTx/>
              <a:buChar char="-"/>
            </a:pPr>
            <a:r>
              <a:rPr lang="fa-IR" sz="2400" b="1" i="1" dirty="0" smtClean="0">
                <a:cs typeface="B Nazanin" pitchFamily="2" charset="-78"/>
              </a:rPr>
              <a:t>داروها را درظرف هاي مخصوص داروكه داراي تقسيم بندي روزانه است بگذارند.</a:t>
            </a:r>
          </a:p>
          <a:p>
            <a:pPr algn="r" rtl="1">
              <a:buFontTx/>
              <a:buChar char="-"/>
            </a:pPr>
            <a:r>
              <a:rPr lang="fa-IR" sz="2400" b="1" i="1" dirty="0" smtClean="0">
                <a:cs typeface="B Nazanin" pitchFamily="2" charset="-78"/>
              </a:rPr>
              <a:t>ظرف هاي دارو را بلافاصله بعد از مصرف جايگزين كنند.</a:t>
            </a:r>
          </a:p>
          <a:p>
            <a:pPr algn="r" rtl="1">
              <a:buFontTx/>
              <a:buChar char="-"/>
            </a:pPr>
            <a:r>
              <a:rPr lang="fa-IR" sz="2400" b="1" i="1" dirty="0" smtClean="0">
                <a:cs typeface="B Nazanin" pitchFamily="2" charset="-78"/>
              </a:rPr>
              <a:t>اگر بيمار با كامپيوتر سروكار دارد بر روي مانيتورش يك يادآوري مصرف دارو قرار دهد.</a:t>
            </a:r>
          </a:p>
          <a:p>
            <a:pPr algn="r" rtl="1">
              <a:buFontTx/>
              <a:buChar char="-"/>
            </a:pPr>
            <a:endParaRPr lang="en-US" sz="2800" dirty="0">
              <a:cs typeface="B Nazanin" pitchFamily="2" charset="-78"/>
            </a:endParaRPr>
          </a:p>
        </p:txBody>
      </p:sp>
      <p:pic>
        <p:nvPicPr>
          <p:cNvPr id="4" name="Picture 3" descr="imagesCAMP51OO.jpg"/>
          <p:cNvPicPr>
            <a:picLocks noChangeAspect="1"/>
          </p:cNvPicPr>
          <p:nvPr/>
        </p:nvPicPr>
        <p:blipFill>
          <a:blip r:embed="rId2" cstate="print"/>
          <a:stretch>
            <a:fillRect/>
          </a:stretch>
        </p:blipFill>
        <p:spPr>
          <a:xfrm>
            <a:off x="0" y="0"/>
            <a:ext cx="1295400" cy="685800"/>
          </a:xfrm>
          <a:prstGeom prst="rect">
            <a:avLst/>
          </a:prstGeom>
        </p:spPr>
      </p:pic>
      <p:pic>
        <p:nvPicPr>
          <p:cNvPr id="6" name="Picture 5" descr="imagesCAMP51OO.jpg"/>
          <p:cNvPicPr>
            <a:picLocks noChangeAspect="1"/>
          </p:cNvPicPr>
          <p:nvPr/>
        </p:nvPicPr>
        <p:blipFill>
          <a:blip r:embed="rId2" cstate="print"/>
          <a:stretch>
            <a:fillRect/>
          </a:stretch>
        </p:blipFill>
        <p:spPr>
          <a:xfrm>
            <a:off x="7858148" y="0"/>
            <a:ext cx="1285852" cy="685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53"/>
            <a:ext cx="7772400" cy="571504"/>
          </a:xfrm>
          <a:effectLst>
            <a:outerShdw blurRad="50800" dist="38100" dir="8100000" algn="tr" rotWithShape="0">
              <a:srgbClr val="00B050">
                <a:alpha val="40000"/>
              </a:srgbClr>
            </a:outerShdw>
          </a:effectLst>
        </p:spPr>
        <p:txBody>
          <a:bodyPr>
            <a:normAutofit/>
          </a:bodyPr>
          <a:lstStyle/>
          <a:p>
            <a:pPr rtl="1"/>
            <a:r>
              <a:rPr lang="fa-IR" sz="2400" b="1" i="1" dirty="0" smtClean="0">
                <a:cs typeface="B Titr" pitchFamily="2" charset="-78"/>
              </a:rPr>
              <a:t>(هيپرتانسيون) فشارخون چيست؟</a:t>
            </a:r>
            <a:endParaRPr lang="en-US" sz="2400" b="1" i="1" dirty="0">
              <a:cs typeface="B Titr" pitchFamily="2" charset="-78"/>
            </a:endParaRPr>
          </a:p>
        </p:txBody>
      </p:sp>
      <p:sp>
        <p:nvSpPr>
          <p:cNvPr id="3" name="Subtitle 2"/>
          <p:cNvSpPr>
            <a:spLocks noGrp="1"/>
          </p:cNvSpPr>
          <p:nvPr>
            <p:ph type="subTitle" idx="1"/>
          </p:nvPr>
        </p:nvSpPr>
        <p:spPr>
          <a:xfrm>
            <a:off x="714348" y="928670"/>
            <a:ext cx="7715304" cy="5214974"/>
          </a:xfrm>
          <a:effectLst>
            <a:outerShdw blurRad="50800" dist="38100" dir="13500000" algn="br" rotWithShape="0">
              <a:srgbClr val="FF0000">
                <a:alpha val="40000"/>
              </a:srgbClr>
            </a:outerShdw>
          </a:effectLst>
        </p:spPr>
        <p:txBody>
          <a:bodyPr>
            <a:normAutofit fontScale="25000" lnSpcReduction="20000"/>
          </a:bodyPr>
          <a:lstStyle/>
          <a:p>
            <a:pPr algn="just" rtl="1">
              <a:lnSpc>
                <a:spcPct val="120000"/>
              </a:lnSpc>
            </a:pPr>
            <a:r>
              <a:rPr lang="fa-IR" sz="11200" b="1" i="1" dirty="0" smtClean="0">
                <a:solidFill>
                  <a:schemeClr val="dk1"/>
                </a:solidFill>
                <a:cs typeface="B Nazanin" pitchFamily="2" charset="-78"/>
              </a:rPr>
              <a:t>هيپرتانسيون يا فشارخون بالا يك بيماري شايع دربالغين است. نيروي خوني كه ازقلب پمپ مي شود و به ديواره رگ ها واردمي شود فشارخون نام دارد. وقتي نيروي وارد شده به جدارهاي شريان آئورت بيش از معمول باشد موجب بالا رفتن فشارخون مي شود، وقتي فشارخون افزايش مي يابد قلب بايد با قدرت بيشتري منقبض شود تا براين فشار غلبه كند.</a:t>
            </a:r>
          </a:p>
          <a:p>
            <a:pPr algn="just" rtl="1"/>
            <a:endParaRPr lang="fa-IR" sz="2600" b="1" i="1" dirty="0" smtClean="0">
              <a:solidFill>
                <a:schemeClr val="tx1"/>
              </a:solidFill>
              <a:latin typeface="+mj-lt"/>
              <a:ea typeface="+mj-ea"/>
              <a:cs typeface="B Nazanin" pitchFamily="2" charset="-78"/>
            </a:endParaRPr>
          </a:p>
          <a:p>
            <a:pPr algn="just" rtl="1"/>
            <a:r>
              <a:rPr lang="fa-IR" sz="8000" b="1" i="1" dirty="0" smtClean="0">
                <a:solidFill>
                  <a:schemeClr val="tx1"/>
                </a:solidFill>
                <a:latin typeface="+mj-lt"/>
                <a:ea typeface="+mj-ea"/>
                <a:cs typeface="B Titr" pitchFamily="2" charset="-78"/>
              </a:rPr>
              <a:t>علائم فشارخون بالا</a:t>
            </a:r>
          </a:p>
          <a:p>
            <a:pPr algn="just" rtl="1">
              <a:lnSpc>
                <a:spcPct val="120000"/>
              </a:lnSpc>
            </a:pPr>
            <a:r>
              <a:rPr lang="fa-IR" sz="11200" b="1" i="1" dirty="0" smtClean="0">
                <a:solidFill>
                  <a:schemeClr val="dk1"/>
                </a:solidFill>
                <a:cs typeface="B Nazanin" pitchFamily="2" charset="-78"/>
              </a:rPr>
              <a:t>فشارخون بالا معمولا علامتي ندارد.حتي ممكن است فرد سالها به آن مبتلا باشد ولي متوجه آن نشود به همين علت آن را </a:t>
            </a:r>
            <a:r>
              <a:rPr lang="en-US" sz="11200" b="1" i="1" dirty="0" smtClean="0">
                <a:solidFill>
                  <a:schemeClr val="dk1"/>
                </a:solidFill>
                <a:cs typeface="B Nazanin" pitchFamily="2" charset="-78"/>
              </a:rPr>
              <a:t>  silent killer</a:t>
            </a:r>
            <a:r>
              <a:rPr lang="fa-IR" sz="11200" b="1" i="1" dirty="0" smtClean="0">
                <a:solidFill>
                  <a:schemeClr val="dk1"/>
                </a:solidFill>
                <a:cs typeface="B Nazanin" pitchFamily="2" charset="-78"/>
              </a:rPr>
              <a:t>يا قاتل خاموش مي گويند.</a:t>
            </a:r>
          </a:p>
          <a:p>
            <a:pPr algn="just" rtl="1"/>
            <a:endParaRPr lang="fa-IR" sz="2400" dirty="0" smtClean="0">
              <a:cs typeface="B Nazanin" pitchFamily="2" charset="-78"/>
            </a:endParaRPr>
          </a:p>
          <a:p>
            <a:pPr rtl="1"/>
            <a:r>
              <a:rPr lang="fa-IR" sz="1800" dirty="0" smtClean="0">
                <a:cs typeface="B Nazanin" pitchFamily="2" charset="-78"/>
              </a:rPr>
              <a:t>              </a:t>
            </a:r>
            <a:endParaRPr lang="fa-IR" sz="1800" b="1" i="1" dirty="0" smtClean="0">
              <a:solidFill>
                <a:srgbClr val="FF0000"/>
              </a:solidFill>
              <a:cs typeface="B Nazanin" pitchFamily="2" charset="-78"/>
            </a:endParaRPr>
          </a:p>
          <a:p>
            <a:pPr algn="just" rtl="1"/>
            <a:endParaRPr lang="fa-IR" sz="2400" dirty="0" smtClean="0">
              <a:cs typeface="B Nazanin" pitchFamily="2" charset="-78"/>
            </a:endParaRPr>
          </a:p>
          <a:p>
            <a:pPr algn="just" rtl="1"/>
            <a:endParaRPr lang="fa-IR" sz="2400" dirty="0" smtClean="0">
              <a:cs typeface="B Nazanin" pitchFamily="2" charset="-78"/>
            </a:endParaRPr>
          </a:p>
          <a:p>
            <a:pPr algn="just" rtl="1"/>
            <a:endParaRPr lang="fa-IR" sz="2400" dirty="0" smtClean="0">
              <a:cs typeface="B Nazanin" pitchFamily="2" charset="-78"/>
            </a:endParaRPr>
          </a:p>
          <a:p>
            <a:pPr algn="just" rtl="1"/>
            <a:endParaRPr lang="fa-IR" sz="2400" dirty="0" smtClean="0">
              <a:cs typeface="B Nazanin" pitchFamily="2" charset="-78"/>
            </a:endParaRPr>
          </a:p>
          <a:p>
            <a:pPr algn="just" rtl="1"/>
            <a:endParaRPr lang="fa-IR" sz="2400" dirty="0" smtClean="0">
              <a:cs typeface="B Nazanin" pitchFamily="2" charset="-78"/>
            </a:endParaRPr>
          </a:p>
          <a:p>
            <a:pPr algn="just" rtl="1"/>
            <a:endParaRPr lang="fa-IR" sz="2400" dirty="0" smtClean="0">
              <a:cs typeface="B Nazanin" pitchFamily="2" charset="-78"/>
            </a:endParaRPr>
          </a:p>
          <a:p>
            <a:pPr algn="just" rtl="1"/>
            <a:r>
              <a:rPr lang="fa-IR" sz="2400" dirty="0" smtClean="0">
                <a:cs typeface="B Nazanin" pitchFamily="2" charset="-78"/>
              </a:rPr>
              <a:t>     </a:t>
            </a:r>
            <a:endParaRPr lang="en-US" sz="1600" b="1" i="1" dirty="0">
              <a:solidFill>
                <a:schemeClr val="dk1"/>
              </a:solidFill>
              <a:cs typeface="B Nazanin" pitchFamily="2" charset="-78"/>
            </a:endParaRPr>
          </a:p>
        </p:txBody>
      </p:sp>
      <p:pic>
        <p:nvPicPr>
          <p:cNvPr id="1026" name="Picture 2" descr="E:\My Documents\My Pictures\3224725411221518340106152176223297814818878.jpg"/>
          <p:cNvPicPr>
            <a:picLocks noChangeAspect="1" noChangeArrowheads="1"/>
          </p:cNvPicPr>
          <p:nvPr/>
        </p:nvPicPr>
        <p:blipFill>
          <a:blip r:embed="rId2" cstate="print"/>
          <a:srcRect/>
          <a:stretch>
            <a:fillRect/>
          </a:stretch>
        </p:blipFill>
        <p:spPr bwMode="auto">
          <a:xfrm>
            <a:off x="0" y="5715016"/>
            <a:ext cx="1071538" cy="1107251"/>
          </a:xfrm>
          <a:prstGeom prst="rect">
            <a:avLst/>
          </a:prstGeom>
          <a:noFill/>
        </p:spPr>
      </p:pic>
      <p:pic>
        <p:nvPicPr>
          <p:cNvPr id="5" name="Picture 2" descr="E:\My Documents\My Pictures\3224725411221518340106152176223297814818878.jpg"/>
          <p:cNvPicPr>
            <a:picLocks noChangeAspect="1" noChangeArrowheads="1"/>
          </p:cNvPicPr>
          <p:nvPr/>
        </p:nvPicPr>
        <p:blipFill>
          <a:blip r:embed="rId2" cstate="print"/>
          <a:srcRect/>
          <a:stretch>
            <a:fillRect/>
          </a:stretch>
        </p:blipFill>
        <p:spPr bwMode="auto">
          <a:xfrm>
            <a:off x="8143900" y="1"/>
            <a:ext cx="1000100" cy="95874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effectLst>
            <a:outerShdw blurRad="50800" dist="50800" dir="5400000" algn="ctr" rotWithShape="0">
              <a:srgbClr val="FF0000"/>
            </a:outerShdw>
          </a:effectLst>
        </p:spPr>
        <p:txBody>
          <a:bodyPr>
            <a:normAutofit/>
          </a:bodyPr>
          <a:lstStyle/>
          <a:p>
            <a:r>
              <a:rPr lang="fa-IR" sz="2400" b="1" i="1" dirty="0" smtClean="0">
                <a:cs typeface="B Titr" pitchFamily="2" charset="-78"/>
              </a:rPr>
              <a:t>طبقه بندي فشارخون برحسب ميليمترجيوه</a:t>
            </a:r>
            <a:endParaRPr lang="en-US" sz="2400" b="1" i="1" dirty="0">
              <a:cs typeface="B Titr" pitchFamily="2" charset="-78"/>
            </a:endParaRPr>
          </a:p>
        </p:txBody>
      </p:sp>
      <p:sp>
        <p:nvSpPr>
          <p:cNvPr id="3" name="Content Placeholder 2"/>
          <p:cNvSpPr>
            <a:spLocks noGrp="1"/>
          </p:cNvSpPr>
          <p:nvPr>
            <p:ph idx="1"/>
          </p:nvPr>
        </p:nvSpPr>
        <p:spPr>
          <a:xfrm>
            <a:off x="457200" y="1142984"/>
            <a:ext cx="8229600" cy="4983179"/>
          </a:xfrm>
          <a:effectLst>
            <a:outerShdw blurRad="50800" dist="38100" algn="l" rotWithShape="0">
              <a:srgbClr val="FF0000">
                <a:alpha val="40000"/>
              </a:srgbClr>
            </a:outerShdw>
          </a:effectLst>
        </p:spPr>
        <p:txBody>
          <a:bodyPr>
            <a:normAutofit/>
          </a:bodyPr>
          <a:lstStyle/>
          <a:p>
            <a:pPr algn="r" rtl="1">
              <a:buNone/>
            </a:pPr>
            <a:endParaRPr lang="fa-IR" sz="4400" dirty="0" smtClean="0">
              <a:cs typeface="B Nazanin" pitchFamily="2" charset="-78"/>
            </a:endParaRPr>
          </a:p>
          <a:p>
            <a:pPr algn="r" rtl="1">
              <a:buNone/>
            </a:pPr>
            <a:endParaRPr lang="fa-IR" sz="4400" dirty="0" smtClean="0">
              <a:cs typeface="B Nazanin" pitchFamily="2" charset="-78"/>
            </a:endParaRPr>
          </a:p>
          <a:p>
            <a:pPr algn="r" rtl="1"/>
            <a:endParaRPr lang="fa-IR" sz="4400" dirty="0">
              <a:cs typeface="B Nazanin" pitchFamily="2" charset="-78"/>
            </a:endParaRPr>
          </a:p>
          <a:p>
            <a:pPr algn="r" rtl="1"/>
            <a:endParaRPr lang="fa-IR" sz="4400" dirty="0" smtClean="0">
              <a:cs typeface="B Nazanin" pitchFamily="2" charset="-78"/>
            </a:endParaRPr>
          </a:p>
          <a:p>
            <a:pPr algn="r" rtl="1">
              <a:buNone/>
            </a:pPr>
            <a:r>
              <a:rPr lang="fa-IR" sz="1800" dirty="0" smtClean="0">
                <a:cs typeface="B Nazanin" pitchFamily="2" charset="-78"/>
              </a:rPr>
              <a:t>   </a:t>
            </a:r>
          </a:p>
          <a:p>
            <a:pPr algn="r" rtl="1">
              <a:buNone/>
            </a:pPr>
            <a:endParaRPr lang="fa-IR" sz="1800" dirty="0">
              <a:cs typeface="B Nazanin" pitchFamily="2" charset="-78"/>
            </a:endParaRPr>
          </a:p>
          <a:p>
            <a:pPr algn="ctr" rtl="1">
              <a:buNone/>
            </a:pPr>
            <a:r>
              <a:rPr lang="fa-IR" sz="1800" dirty="0" smtClean="0">
                <a:cs typeface="B Nazanin" pitchFamily="2" charset="-78"/>
              </a:rPr>
              <a:t>* </a:t>
            </a:r>
            <a:r>
              <a:rPr lang="fa-IR" sz="1400" b="1" i="1" dirty="0" smtClean="0">
                <a:latin typeface="+mj-lt"/>
                <a:ea typeface="+mj-ea"/>
                <a:cs typeface="B Titr" pitchFamily="2" charset="-78"/>
              </a:rPr>
              <a:t>پيش فشارخون يك اعلام خطر ابتلا به فشارخون بالاست</a:t>
            </a:r>
          </a:p>
          <a:p>
            <a:endParaRPr lang="en-US" sz="2000" dirty="0"/>
          </a:p>
        </p:txBody>
      </p:sp>
      <p:graphicFrame>
        <p:nvGraphicFramePr>
          <p:cNvPr id="4" name="Table 3"/>
          <p:cNvGraphicFramePr>
            <a:graphicFrameLocks noGrp="1"/>
          </p:cNvGraphicFramePr>
          <p:nvPr/>
        </p:nvGraphicFramePr>
        <p:xfrm>
          <a:off x="1071538" y="1571614"/>
          <a:ext cx="6643734" cy="3143270"/>
        </p:xfrm>
        <a:graphic>
          <a:graphicData uri="http://schemas.openxmlformats.org/drawingml/2006/table">
            <a:tbl>
              <a:tblPr firstRow="1" bandRow="1">
                <a:effectLst>
                  <a:outerShdw blurRad="50800" dist="50800" dir="5400000" algn="ctr" rotWithShape="0">
                    <a:srgbClr val="FF0000"/>
                  </a:outerShdw>
                </a:effectLst>
                <a:tableStyleId>{5C22544A-7EE6-4342-B048-85BDC9FD1C3A}</a:tableStyleId>
              </a:tblPr>
              <a:tblGrid>
                <a:gridCol w="2403052"/>
                <a:gridCol w="494746"/>
                <a:gridCol w="2085002"/>
                <a:gridCol w="1660934"/>
              </a:tblGrid>
              <a:tr h="509717">
                <a:tc>
                  <a:txBody>
                    <a:bodyPr/>
                    <a:lstStyle/>
                    <a:p>
                      <a:pPr marL="0" algn="ctr" defTabSz="914400" rtl="1" eaLnBrk="1" latinLnBrk="0" hangingPunct="1"/>
                      <a:r>
                        <a:rPr lang="fa-IR" sz="1600" b="1" i="1" kern="1200" dirty="0" smtClean="0">
                          <a:solidFill>
                            <a:schemeClr val="dk1"/>
                          </a:solidFill>
                          <a:latin typeface="+mn-lt"/>
                          <a:ea typeface="+mn-ea"/>
                          <a:cs typeface="B Titr" pitchFamily="2" charset="-78"/>
                        </a:rPr>
                        <a:t>دياستوليك</a:t>
                      </a:r>
                      <a:endParaRPr lang="en-US" sz="16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endParaRPr lang="en-US" sz="16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600" b="1" i="1" kern="1200" dirty="0" smtClean="0">
                          <a:solidFill>
                            <a:schemeClr val="dk1"/>
                          </a:solidFill>
                          <a:latin typeface="+mn-lt"/>
                          <a:ea typeface="+mn-ea"/>
                          <a:cs typeface="B Titr" pitchFamily="2" charset="-78"/>
                        </a:rPr>
                        <a:t>سيستوليك</a:t>
                      </a:r>
                      <a:endParaRPr lang="en-US" sz="16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600" b="1" i="1" kern="1200" dirty="0" smtClean="0">
                          <a:solidFill>
                            <a:schemeClr val="dk1"/>
                          </a:solidFill>
                          <a:latin typeface="+mn-lt"/>
                          <a:ea typeface="+mn-ea"/>
                          <a:cs typeface="B Titr" pitchFamily="2" charset="-78"/>
                        </a:rPr>
                        <a:t>طبقه بندي </a:t>
                      </a:r>
                      <a:endParaRPr lang="en-US" sz="1600" b="1" i="1" kern="1200" dirty="0">
                        <a:solidFill>
                          <a:schemeClr val="dk1"/>
                        </a:solidFill>
                        <a:latin typeface="+mn-lt"/>
                        <a:ea typeface="+mn-ea"/>
                        <a:cs typeface="B Titr" pitchFamily="2" charset="-78"/>
                      </a:endParaRPr>
                    </a:p>
                  </a:txBody>
                  <a:tcPr>
                    <a:solidFill>
                      <a:srgbClr val="DA9896">
                        <a:alpha val="68627"/>
                      </a:srgbClr>
                    </a:solidFill>
                  </a:tcPr>
                </a:tc>
              </a:tr>
              <a:tr h="516797">
                <a:tc>
                  <a:txBody>
                    <a:bodyPr/>
                    <a:lstStyle/>
                    <a:p>
                      <a:pPr algn="ctr" rtl="1"/>
                      <a:r>
                        <a:rPr lang="fa-IR" sz="1400" b="1" i="1" dirty="0" smtClean="0">
                          <a:cs typeface="B Titr" pitchFamily="2" charset="-78"/>
                        </a:rPr>
                        <a:t>كمتر از 80 ميلي متر جيوه</a:t>
                      </a:r>
                      <a:endParaRPr lang="en-US" sz="1400" b="1" i="1" dirty="0">
                        <a:cs typeface="B Titr" pitchFamily="2" charset="-78"/>
                      </a:endParaRPr>
                    </a:p>
                  </a:txBody>
                  <a:tcPr>
                    <a:solidFill>
                      <a:srgbClr val="DA9896">
                        <a:alpha val="68627"/>
                      </a:srgbClr>
                    </a:solidFill>
                  </a:tcPr>
                </a:tc>
                <a:tc>
                  <a:txBody>
                    <a:bodyPr/>
                    <a:lstStyle/>
                    <a:p>
                      <a:pPr algn="ctr" rtl="1"/>
                      <a:r>
                        <a:rPr lang="fa-IR" sz="1400" b="1" i="1" dirty="0" smtClean="0">
                          <a:cs typeface="B Titr" pitchFamily="2" charset="-78"/>
                        </a:rPr>
                        <a:t>و</a:t>
                      </a:r>
                      <a:endParaRPr lang="en-US" sz="1400" b="1" i="1" dirty="0">
                        <a:cs typeface="B Titr" pitchFamily="2" charset="-78"/>
                      </a:endParaRPr>
                    </a:p>
                  </a:txBody>
                  <a:tcPr>
                    <a:solidFill>
                      <a:srgbClr val="DA9896">
                        <a:alpha val="68627"/>
                      </a:srgbClr>
                    </a:solidFill>
                  </a:tcPr>
                </a:tc>
                <a:tc>
                  <a:txBody>
                    <a:bodyPr/>
                    <a:lstStyle/>
                    <a:p>
                      <a:pPr algn="ctr" rtl="1"/>
                      <a:r>
                        <a:rPr lang="fa-IR" sz="1400" b="1" i="1" dirty="0" smtClean="0">
                          <a:cs typeface="B Titr" pitchFamily="2" charset="-78"/>
                        </a:rPr>
                        <a:t>كمتر از 120 ميلي متر جيوه</a:t>
                      </a:r>
                      <a:endParaRPr lang="en-US" sz="1400" b="1" i="1" dirty="0">
                        <a:cs typeface="B Titr" pitchFamily="2" charset="-78"/>
                      </a:endParaRPr>
                    </a:p>
                  </a:txBody>
                  <a:tcPr>
                    <a:solidFill>
                      <a:srgbClr val="DA9896">
                        <a:alpha val="68627"/>
                      </a:srgbClr>
                    </a:solidFill>
                  </a:tcPr>
                </a:tc>
                <a:tc>
                  <a:txBody>
                    <a:bodyPr/>
                    <a:lstStyle/>
                    <a:p>
                      <a:pPr algn="ctr" rtl="1"/>
                      <a:r>
                        <a:rPr lang="fa-IR" sz="1400" b="1" i="1" dirty="0" smtClean="0">
                          <a:cs typeface="B Titr" pitchFamily="2" charset="-78"/>
                        </a:rPr>
                        <a:t>طبيعي </a:t>
                      </a:r>
                      <a:endParaRPr lang="en-US" sz="1400" b="1" i="1" dirty="0">
                        <a:cs typeface="B Titr" pitchFamily="2" charset="-78"/>
                      </a:endParaRPr>
                    </a:p>
                  </a:txBody>
                  <a:tcPr>
                    <a:solidFill>
                      <a:srgbClr val="DA9896">
                        <a:alpha val="68627"/>
                      </a:srgbClr>
                    </a:solidFill>
                  </a:tcPr>
                </a:tc>
              </a:tr>
              <a:tr h="566365">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89-80 ميليمتر جيوه</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و يا</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139-120 ميلي متر جيوه</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 پيش فشارخون</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r>
              <a:tr h="516797">
                <a:tc gridSpan="4">
                  <a:txBody>
                    <a:bodyPr/>
                    <a:lstStyle/>
                    <a:p>
                      <a:pPr algn="ctr" rtl="1"/>
                      <a:r>
                        <a:rPr lang="fa-IR" sz="1400" b="1" i="1" dirty="0" smtClean="0">
                          <a:cs typeface="B Titr" pitchFamily="2" charset="-78"/>
                        </a:rPr>
                        <a:t>فشارخون بالا</a:t>
                      </a:r>
                      <a:endParaRPr lang="en-US" sz="1400" b="1" i="1" dirty="0">
                        <a:cs typeface="B Titr" pitchFamily="2" charset="-78"/>
                      </a:endParaRPr>
                    </a:p>
                  </a:txBody>
                  <a:tcPr>
                    <a:solidFill>
                      <a:srgbClr val="DA9896">
                        <a:alpha val="68627"/>
                      </a:srgbClr>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516797">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99-90 ميلي متر جيوه</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و يا</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159-140 ميلي متر جيوه</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مرحله 1</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r>
              <a:tr h="516797">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100 ميلي متر جيوه و بالاتر</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و يا</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160 ميلي متر جيوه و بالاتر</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c>
                  <a:txBody>
                    <a:bodyPr/>
                    <a:lstStyle/>
                    <a:p>
                      <a:pPr marL="0" algn="ctr" defTabSz="914400" rtl="1" eaLnBrk="1" latinLnBrk="0" hangingPunct="1"/>
                      <a:r>
                        <a:rPr lang="fa-IR" sz="1400" b="1" i="1" kern="1200" dirty="0" smtClean="0">
                          <a:solidFill>
                            <a:schemeClr val="dk1"/>
                          </a:solidFill>
                          <a:latin typeface="+mn-lt"/>
                          <a:ea typeface="+mn-ea"/>
                          <a:cs typeface="B Titr" pitchFamily="2" charset="-78"/>
                        </a:rPr>
                        <a:t>مرحله 2</a:t>
                      </a:r>
                      <a:endParaRPr lang="en-US" sz="1400" b="1" i="1" kern="1200" dirty="0">
                        <a:solidFill>
                          <a:schemeClr val="dk1"/>
                        </a:solidFill>
                        <a:latin typeface="+mn-lt"/>
                        <a:ea typeface="+mn-ea"/>
                        <a:cs typeface="B Titr" pitchFamily="2" charset="-78"/>
                      </a:endParaRPr>
                    </a:p>
                  </a:txBody>
                  <a:tcPr>
                    <a:solidFill>
                      <a:srgbClr val="DA9896">
                        <a:alpha val="68627"/>
                      </a:srgbClr>
                    </a:solidFill>
                  </a:tcPr>
                </a:tc>
              </a:tr>
            </a:tbl>
          </a:graphicData>
        </a:graphic>
      </p:graphicFrame>
      <p:pic>
        <p:nvPicPr>
          <p:cNvPr id="9" name="Picture 8" descr="imagesCA0SC8YH.jpg"/>
          <p:cNvPicPr>
            <a:picLocks noChangeAspect="1"/>
          </p:cNvPicPr>
          <p:nvPr/>
        </p:nvPicPr>
        <p:blipFill>
          <a:blip r:embed="rId2" cstate="print"/>
          <a:stretch>
            <a:fillRect/>
          </a:stretch>
        </p:blipFill>
        <p:spPr>
          <a:xfrm rot="1926245">
            <a:off x="7541026" y="429383"/>
            <a:ext cx="1406981" cy="1142396"/>
          </a:xfrm>
          <a:prstGeom prst="rect">
            <a:avLst/>
          </a:prstGeom>
        </p:spPr>
      </p:pic>
      <p:pic>
        <p:nvPicPr>
          <p:cNvPr id="10" name="Picture 9" descr="imagesCA0SC8YH.jpg"/>
          <p:cNvPicPr>
            <a:picLocks noChangeAspect="1"/>
          </p:cNvPicPr>
          <p:nvPr/>
        </p:nvPicPr>
        <p:blipFill>
          <a:blip r:embed="rId2" cstate="print"/>
          <a:stretch>
            <a:fillRect/>
          </a:stretch>
        </p:blipFill>
        <p:spPr>
          <a:xfrm rot="19607871">
            <a:off x="359864" y="5316269"/>
            <a:ext cx="1238250" cy="11617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000660"/>
          </a:xfrm>
          <a:effectLst>
            <a:outerShdw blurRad="50800" dist="38100" dir="16200000" rotWithShape="0">
              <a:srgbClr val="FF0000">
                <a:alpha val="49000"/>
              </a:srgbClr>
            </a:outerShdw>
          </a:effectLst>
        </p:spPr>
        <p:txBody>
          <a:bodyPr>
            <a:normAutofit/>
          </a:bodyPr>
          <a:lstStyle/>
          <a:p>
            <a:pPr algn="ctr" rtl="1"/>
            <a:r>
              <a:rPr lang="en-US" sz="2600" b="1" i="1" dirty="0" smtClean="0">
                <a:cs typeface="B Nazanin" pitchFamily="2" charset="-78"/>
              </a:rPr>
              <a:t>      </a:t>
            </a:r>
            <a:r>
              <a:rPr lang="fa-IR" sz="2600" b="1" i="1" dirty="0" smtClean="0">
                <a:cs typeface="B Nazanin" pitchFamily="2" charset="-78"/>
              </a:rPr>
              <a:t>درصد ابتلا به فشارخون بالا دركشور ايران 20% است يعني</a:t>
            </a:r>
          </a:p>
          <a:p>
            <a:pPr algn="ctr" rtl="1">
              <a:buNone/>
            </a:pPr>
            <a:r>
              <a:rPr lang="en-US" sz="2600" b="1" i="1" dirty="0" smtClean="0">
                <a:cs typeface="B Nazanin" pitchFamily="2" charset="-78"/>
              </a:rPr>
              <a:t>        </a:t>
            </a:r>
            <a:r>
              <a:rPr lang="fa-IR" sz="2600" b="1" i="1" dirty="0" smtClean="0">
                <a:cs typeface="B Nazanin" pitchFamily="2" charset="-78"/>
              </a:rPr>
              <a:t>در كشور ايران از هر پنج نفر يك نفر به فشارخون بالا مبتلا است.</a:t>
            </a:r>
          </a:p>
          <a:p>
            <a:pPr algn="ctr" rtl="1"/>
            <a:r>
              <a:rPr lang="fa-IR" sz="2600" b="1" i="1" dirty="0" smtClean="0">
                <a:cs typeface="B Nazanin" pitchFamily="2" charset="-78"/>
              </a:rPr>
              <a:t>فشار خون بالا مهمترين عامل خطر سكته مغزي يا </a:t>
            </a:r>
            <a:r>
              <a:rPr lang="en-US" sz="2600" b="1" i="1" dirty="0" smtClean="0">
                <a:cs typeface="B Nazanin" pitchFamily="2" charset="-78"/>
              </a:rPr>
              <a:t> stroke </a:t>
            </a:r>
            <a:r>
              <a:rPr lang="fa-IR" sz="2600" b="1" i="1" dirty="0" smtClean="0">
                <a:cs typeface="B Nazanin" pitchFamily="2" charset="-78"/>
              </a:rPr>
              <a:t> است.</a:t>
            </a:r>
          </a:p>
          <a:p>
            <a:pPr algn="ctr" rtl="1"/>
            <a:r>
              <a:rPr lang="fa-IR" sz="2600" b="1" i="1" dirty="0" smtClean="0">
                <a:cs typeface="B Nazanin" pitchFamily="2" charset="-78"/>
              </a:rPr>
              <a:t>فشار خون بالا اثرات جدي بر قلب، كليه و چشم دارد.</a:t>
            </a:r>
          </a:p>
          <a:p>
            <a:pPr algn="ctr" rtl="1"/>
            <a:r>
              <a:rPr lang="fa-IR" sz="2600" b="1" i="1" dirty="0" smtClean="0">
                <a:cs typeface="B Nazanin" pitchFamily="2" charset="-78"/>
              </a:rPr>
              <a:t>فشارخون بالا موجب نارسايي قلبي، نارسايي كليوي و همچنين سكته مغزي مي گردد.</a:t>
            </a:r>
          </a:p>
          <a:p>
            <a:pPr algn="ctr" rtl="1"/>
            <a:r>
              <a:rPr lang="fa-IR" sz="2600" b="1" i="1" dirty="0" smtClean="0">
                <a:cs typeface="B Nazanin" pitchFamily="2" charset="-78"/>
              </a:rPr>
              <a:t>9/4 ميليون نفر هر سال در دنيا به علت بيماري فشارخون بالا مي ميرند</a:t>
            </a:r>
          </a:p>
          <a:p>
            <a:pPr algn="ctr" rtl="1"/>
            <a:r>
              <a:rPr lang="fa-IR" sz="2600" b="1" i="1" dirty="0" smtClean="0">
                <a:cs typeface="B Nazanin" pitchFamily="2" charset="-78"/>
              </a:rPr>
              <a:t>3/4.در صد..در كشور ايران هر سال به علت بيماري فشارخون بالا مي ميرند</a:t>
            </a:r>
          </a:p>
          <a:p>
            <a:pPr algn="ctr" rtl="1">
              <a:buNone/>
            </a:pPr>
            <a:r>
              <a:rPr lang="fa-IR" sz="2600" b="1" i="1" dirty="0" smtClean="0">
                <a:cs typeface="B Nazanin" pitchFamily="2" charset="-78"/>
              </a:rPr>
              <a:t>52% از اين مرگ ها به علت سكته مغزي است</a:t>
            </a:r>
          </a:p>
          <a:p>
            <a:pPr algn="ctr" rtl="1">
              <a:buNone/>
            </a:pPr>
            <a:r>
              <a:rPr lang="fa-IR" sz="2600" b="1" i="1" dirty="0" smtClean="0">
                <a:cs typeface="B Nazanin" pitchFamily="2" charset="-78"/>
              </a:rPr>
              <a:t> </a:t>
            </a:r>
          </a:p>
          <a:p>
            <a:pPr algn="just" rtl="1"/>
            <a:endParaRPr lang="fa-IR" sz="2400" dirty="0" smtClean="0">
              <a:cs typeface="B Nazanin" pitchFamily="2" charset="-78"/>
            </a:endParaRPr>
          </a:p>
          <a:p>
            <a:pPr algn="just" rtl="1"/>
            <a:endParaRPr lang="en-US" sz="2400" dirty="0">
              <a:cs typeface="B Nazanin" pitchFamily="2" charset="-78"/>
            </a:endParaRPr>
          </a:p>
        </p:txBody>
      </p:sp>
      <p:pic>
        <p:nvPicPr>
          <p:cNvPr id="4" name="Picture 3" descr="imagesCA19SD0C.jpg"/>
          <p:cNvPicPr>
            <a:picLocks noChangeAspect="1"/>
          </p:cNvPicPr>
          <p:nvPr/>
        </p:nvPicPr>
        <p:blipFill>
          <a:blip r:embed="rId2" cstate="print"/>
          <a:stretch>
            <a:fillRect/>
          </a:stretch>
        </p:blipFill>
        <p:spPr>
          <a:xfrm rot="2149138">
            <a:off x="7779476" y="265335"/>
            <a:ext cx="1206908" cy="928690"/>
          </a:xfrm>
          <a:prstGeom prst="rect">
            <a:avLst/>
          </a:prstGeom>
        </p:spPr>
      </p:pic>
      <p:pic>
        <p:nvPicPr>
          <p:cNvPr id="6" name="Picture 5" descr="imagesCA19SD0C.jpg"/>
          <p:cNvPicPr>
            <a:picLocks noChangeAspect="1"/>
          </p:cNvPicPr>
          <p:nvPr/>
        </p:nvPicPr>
        <p:blipFill>
          <a:blip r:embed="rId2" cstate="print"/>
          <a:stretch>
            <a:fillRect/>
          </a:stretch>
        </p:blipFill>
        <p:spPr>
          <a:xfrm rot="19867196">
            <a:off x="163052" y="5586657"/>
            <a:ext cx="1409541" cy="102517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868346"/>
          </a:xfrm>
          <a:effectLst>
            <a:outerShdw blurRad="50800" dist="50800" dir="5400000" algn="ctr" rotWithShape="0">
              <a:srgbClr val="FF0000"/>
            </a:outerShdw>
          </a:effectLst>
        </p:spPr>
        <p:txBody>
          <a:bodyPr>
            <a:normAutofit/>
          </a:bodyPr>
          <a:lstStyle/>
          <a:p>
            <a:pPr rtl="1"/>
            <a:r>
              <a:rPr lang="fa-IR" sz="2600" b="1" i="1" dirty="0" smtClean="0">
                <a:cs typeface="B Titr" pitchFamily="2" charset="-78"/>
              </a:rPr>
              <a:t>تشخيص زود هنگام و خود مراقبتي فشارخون بالا</a:t>
            </a:r>
            <a:endParaRPr lang="en-US" sz="2600" b="1" i="1" dirty="0">
              <a:cs typeface="B Titr" pitchFamily="2" charset="-78"/>
            </a:endParaRPr>
          </a:p>
        </p:txBody>
      </p:sp>
      <p:sp>
        <p:nvSpPr>
          <p:cNvPr id="3" name="Content Placeholder 2"/>
          <p:cNvSpPr>
            <a:spLocks noGrp="1"/>
          </p:cNvSpPr>
          <p:nvPr>
            <p:ph idx="1"/>
          </p:nvPr>
        </p:nvSpPr>
        <p:spPr>
          <a:xfrm>
            <a:off x="457200" y="1071546"/>
            <a:ext cx="8229600" cy="5054617"/>
          </a:xfrm>
          <a:effectLst>
            <a:outerShdw blurRad="50800" dist="38100" dir="16200000" rotWithShape="0">
              <a:srgbClr val="FF0000">
                <a:alpha val="40000"/>
              </a:srgbClr>
            </a:outerShdw>
          </a:effectLst>
        </p:spPr>
        <p:txBody>
          <a:bodyPr>
            <a:normAutofit/>
          </a:bodyPr>
          <a:lstStyle/>
          <a:p>
            <a:pPr algn="justLow" rtl="1">
              <a:buNone/>
            </a:pPr>
            <a:endParaRPr lang="fa-IR" sz="2800" b="1" i="1" dirty="0" smtClean="0">
              <a:cs typeface="B Nazanin" pitchFamily="2" charset="-78"/>
            </a:endParaRPr>
          </a:p>
          <a:p>
            <a:pPr algn="justLow" rtl="1">
              <a:buNone/>
            </a:pPr>
            <a:r>
              <a:rPr lang="fa-IR" sz="2800" b="1" i="1" dirty="0" smtClean="0">
                <a:cs typeface="B Nazanin" pitchFamily="2" charset="-78"/>
              </a:rPr>
              <a:t>اگر اين بيماري زود تشخيص داده شود مي توان خطرات حمله قلبي، سكته مغزي، نارسايي قلب و نارسايي كليه را كاهش داد.</a:t>
            </a:r>
            <a:endParaRPr lang="en-US" sz="2800" b="1" i="1" dirty="0" smtClean="0">
              <a:cs typeface="B Nazanin" pitchFamily="2" charset="-78"/>
            </a:endParaRPr>
          </a:p>
          <a:p>
            <a:pPr algn="justLow" rtl="1">
              <a:buNone/>
            </a:pPr>
            <a:endParaRPr lang="fa-IR" sz="2800" b="1" i="1" dirty="0" smtClean="0">
              <a:cs typeface="B Nazanin" pitchFamily="2" charset="-78"/>
            </a:endParaRPr>
          </a:p>
          <a:p>
            <a:pPr algn="justLow" rtl="1">
              <a:buNone/>
            </a:pPr>
            <a:r>
              <a:rPr lang="fa-IR" sz="2800" b="1" i="1" dirty="0" smtClean="0">
                <a:cs typeface="B Nazanin" pitchFamily="2" charset="-78"/>
              </a:rPr>
              <a:t>*چگونه فشارخون بالا را تشخيص دهيم؟</a:t>
            </a:r>
          </a:p>
          <a:p>
            <a:pPr algn="justLow" rtl="1">
              <a:buNone/>
            </a:pPr>
            <a:r>
              <a:rPr lang="fa-IR" sz="2800" b="1" i="1" dirty="0" smtClean="0">
                <a:cs typeface="B Nazanin" pitchFamily="2" charset="-78"/>
              </a:rPr>
              <a:t>1- اندازه گيري درمطب: ممكن است سندرم روپوش سفيد مانع از تشخيص صحيح فشارخون بالا شود.</a:t>
            </a:r>
          </a:p>
          <a:p>
            <a:pPr algn="justLow" rtl="1">
              <a:buNone/>
            </a:pPr>
            <a:r>
              <a:rPr lang="fa-IR" sz="2800" b="1" i="1" dirty="0" smtClean="0">
                <a:cs typeface="B Nazanin" pitchFamily="2" charset="-78"/>
              </a:rPr>
              <a:t>2- اندازه گيري توسط دستگاههايي بنام هولترمانيتورينگ براساس استاندارد تعيين شده براي تشخيص فشارخون بالا</a:t>
            </a:r>
          </a:p>
          <a:p>
            <a:pPr algn="justLow" rtl="1">
              <a:buNone/>
            </a:pPr>
            <a:r>
              <a:rPr lang="fa-IR" sz="2800" b="1" i="1" dirty="0" smtClean="0">
                <a:cs typeface="B Nazanin" pitchFamily="2" charset="-78"/>
              </a:rPr>
              <a:t>3- اندازه گيري فشارخون درمنزل</a:t>
            </a:r>
            <a:endParaRPr lang="en-US" sz="2800" b="1" i="1" dirty="0">
              <a:cs typeface="B Nazanin" pitchFamily="2" charset="-78"/>
            </a:endParaRPr>
          </a:p>
        </p:txBody>
      </p:sp>
      <p:pic>
        <p:nvPicPr>
          <p:cNvPr id="5" name="Picture 4" descr="imagesCAW2OZ3H.jpg"/>
          <p:cNvPicPr>
            <a:picLocks noChangeAspect="1"/>
          </p:cNvPicPr>
          <p:nvPr/>
        </p:nvPicPr>
        <p:blipFill>
          <a:blip r:embed="rId2" cstate="print"/>
          <a:stretch>
            <a:fillRect/>
          </a:stretch>
        </p:blipFill>
        <p:spPr>
          <a:xfrm>
            <a:off x="7643834" y="357166"/>
            <a:ext cx="1176338" cy="1009650"/>
          </a:xfrm>
          <a:prstGeom prst="rect">
            <a:avLst/>
          </a:prstGeom>
        </p:spPr>
      </p:pic>
      <p:pic>
        <p:nvPicPr>
          <p:cNvPr id="6" name="Picture 5" descr="imagesCAW2OZ3H.jpg"/>
          <p:cNvPicPr>
            <a:picLocks noChangeAspect="1"/>
          </p:cNvPicPr>
          <p:nvPr/>
        </p:nvPicPr>
        <p:blipFill>
          <a:blip r:embed="rId2" cstate="print"/>
          <a:stretch>
            <a:fillRect/>
          </a:stretch>
        </p:blipFill>
        <p:spPr>
          <a:xfrm>
            <a:off x="343679" y="5357826"/>
            <a:ext cx="1261255" cy="11525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785818"/>
          </a:xfrm>
          <a:effectLst>
            <a:outerShdw blurRad="50800" dist="38100" dir="16200000" rotWithShape="0">
              <a:srgbClr val="FF0000">
                <a:alpha val="71000"/>
              </a:srgbClr>
            </a:outerShdw>
          </a:effectLst>
        </p:spPr>
        <p:txBody>
          <a:bodyPr>
            <a:normAutofit/>
          </a:bodyPr>
          <a:lstStyle/>
          <a:p>
            <a:pPr rtl="1"/>
            <a:r>
              <a:rPr lang="fa-IR" sz="2400" b="1" i="1" dirty="0" smtClean="0">
                <a:cs typeface="B Titr" pitchFamily="2" charset="-78"/>
              </a:rPr>
              <a:t>انواع فشارخون بالا</a:t>
            </a:r>
            <a:endParaRPr lang="en-US" sz="2400" b="1" i="1" dirty="0">
              <a:cs typeface="B Titr" pitchFamily="2" charset="-78"/>
            </a:endParaRPr>
          </a:p>
        </p:txBody>
      </p:sp>
      <p:sp>
        <p:nvSpPr>
          <p:cNvPr id="3" name="Content Placeholder 2"/>
          <p:cNvSpPr>
            <a:spLocks noGrp="1"/>
          </p:cNvSpPr>
          <p:nvPr>
            <p:ph idx="1"/>
          </p:nvPr>
        </p:nvSpPr>
        <p:spPr>
          <a:xfrm>
            <a:off x="457200" y="928670"/>
            <a:ext cx="8229600" cy="5197493"/>
          </a:xfrm>
          <a:effectLst>
            <a:outerShdw blurRad="50800" dist="50800" dir="5400000" algn="ctr" rotWithShape="0">
              <a:srgbClr val="FF0000">
                <a:alpha val="49000"/>
              </a:srgbClr>
            </a:outerShdw>
          </a:effectLst>
        </p:spPr>
        <p:txBody>
          <a:bodyPr>
            <a:normAutofit fontScale="92500" lnSpcReduction="10000"/>
          </a:bodyPr>
          <a:lstStyle/>
          <a:p>
            <a:pPr marL="514350" indent="-514350" algn="just" rtl="1">
              <a:buFont typeface="+mj-lt"/>
              <a:buAutoNum type="arabicPeriod"/>
            </a:pPr>
            <a:endParaRPr lang="fa-IR" sz="2800" b="1" i="1" dirty="0" smtClean="0">
              <a:cs typeface="B Nazanin" pitchFamily="2" charset="-78"/>
            </a:endParaRPr>
          </a:p>
          <a:p>
            <a:pPr marL="514350" indent="-514350" algn="just" rtl="1">
              <a:buFont typeface="+mj-lt"/>
              <a:buAutoNum type="arabicPeriod"/>
            </a:pPr>
            <a:r>
              <a:rPr lang="fa-IR" sz="2800" b="1" i="1" dirty="0" smtClean="0">
                <a:cs typeface="B Nazanin" pitchFamily="2" charset="-78"/>
              </a:rPr>
              <a:t>فشارخون اوليه</a:t>
            </a:r>
            <a:r>
              <a:rPr lang="en-US" sz="2800" b="1" i="1" dirty="0" smtClean="0">
                <a:cs typeface="B Nazanin" pitchFamily="2" charset="-78"/>
              </a:rPr>
              <a:t>essential hypertension </a:t>
            </a:r>
            <a:r>
              <a:rPr lang="fa-IR" sz="2800" b="1" i="1" dirty="0" smtClean="0">
                <a:cs typeface="B Nazanin" pitchFamily="2" charset="-78"/>
              </a:rPr>
              <a:t> </a:t>
            </a:r>
            <a:r>
              <a:rPr lang="fa-IR" sz="2600" b="1" i="1" dirty="0" smtClean="0">
                <a:cs typeface="B Nazanin" pitchFamily="2" charset="-78"/>
              </a:rPr>
              <a:t>كه </a:t>
            </a:r>
            <a:r>
              <a:rPr lang="fa-IR" sz="2600" b="1" i="1" dirty="0">
                <a:cs typeface="B Nazanin" pitchFamily="2" charset="-78"/>
              </a:rPr>
              <a:t>95% از افراد مبتلا </a:t>
            </a:r>
            <a:r>
              <a:rPr lang="fa-IR" sz="2600" b="1" i="1" dirty="0" smtClean="0">
                <a:cs typeface="B Nazanin" pitchFamily="2" charset="-78"/>
              </a:rPr>
              <a:t>به فشارخون بالا اين نوع از فشارخون را دارند.</a:t>
            </a:r>
          </a:p>
          <a:p>
            <a:pPr algn="just" rtl="1">
              <a:buNone/>
            </a:pPr>
            <a:r>
              <a:rPr lang="fa-IR" sz="2400" b="1" i="1" dirty="0" smtClean="0">
                <a:cs typeface="B Nazanin" pitchFamily="2" charset="-78"/>
              </a:rPr>
              <a:t>   علل زمينه ساز فشارخون بالاي اوليه</a:t>
            </a:r>
          </a:p>
          <a:p>
            <a:pPr algn="just" rtl="1">
              <a:buFontTx/>
              <a:buChar char="-"/>
            </a:pPr>
            <a:r>
              <a:rPr lang="fa-IR" sz="2400" b="1" i="1" dirty="0" smtClean="0">
                <a:cs typeface="B Nazanin" pitchFamily="2" charset="-78"/>
              </a:rPr>
              <a:t>سن وجنس</a:t>
            </a:r>
          </a:p>
          <a:p>
            <a:pPr algn="just" rtl="1">
              <a:buFontTx/>
              <a:buChar char="-"/>
            </a:pPr>
            <a:r>
              <a:rPr lang="fa-IR" sz="2400" b="1" i="1" dirty="0" smtClean="0">
                <a:cs typeface="B Nazanin" pitchFamily="2" charset="-78"/>
              </a:rPr>
              <a:t>چاقي</a:t>
            </a:r>
          </a:p>
          <a:p>
            <a:pPr algn="just" rtl="1">
              <a:buFontTx/>
              <a:buChar char="-"/>
            </a:pPr>
            <a:r>
              <a:rPr lang="fa-IR" sz="2400" b="1" i="1" dirty="0" smtClean="0">
                <a:cs typeface="B Nazanin" pitchFamily="2" charset="-78"/>
              </a:rPr>
              <a:t>سابقه خانوادگي</a:t>
            </a:r>
          </a:p>
          <a:p>
            <a:pPr algn="just" rtl="1">
              <a:buFontTx/>
              <a:buChar char="-"/>
            </a:pPr>
            <a:r>
              <a:rPr lang="fa-IR" sz="2400" b="1" i="1" dirty="0" smtClean="0">
                <a:cs typeface="B Nazanin" pitchFamily="2" charset="-78"/>
              </a:rPr>
              <a:t>ديابت</a:t>
            </a:r>
          </a:p>
          <a:p>
            <a:pPr algn="just" rtl="1">
              <a:buFontTx/>
              <a:buChar char="-"/>
            </a:pPr>
            <a:r>
              <a:rPr lang="fa-IR" sz="2400" b="1" i="1" dirty="0" smtClean="0">
                <a:cs typeface="B Nazanin" pitchFamily="2" charset="-78"/>
              </a:rPr>
              <a:t>مصرف زياد سديم و مصرف كم پتاسيم</a:t>
            </a:r>
          </a:p>
          <a:p>
            <a:pPr algn="just" rtl="1">
              <a:buFontTx/>
              <a:buChar char="-"/>
            </a:pPr>
            <a:r>
              <a:rPr lang="fa-IR" sz="2400" b="1" i="1" dirty="0" smtClean="0">
                <a:cs typeface="B Nazanin" pitchFamily="2" charset="-78"/>
              </a:rPr>
              <a:t>كم تحركي</a:t>
            </a:r>
          </a:p>
          <a:p>
            <a:pPr algn="just" rtl="1">
              <a:buFontTx/>
              <a:buChar char="-"/>
            </a:pPr>
            <a:r>
              <a:rPr lang="fa-IR" sz="2400" b="1" i="1" dirty="0" smtClean="0">
                <a:cs typeface="B Nazanin" pitchFamily="2" charset="-78"/>
              </a:rPr>
              <a:t>مصرف الكل</a:t>
            </a:r>
          </a:p>
          <a:p>
            <a:pPr algn="just" rtl="1">
              <a:buFontTx/>
              <a:buChar char="-"/>
            </a:pPr>
            <a:r>
              <a:rPr lang="fa-IR" sz="2400" b="1" i="1" dirty="0" smtClean="0">
                <a:cs typeface="B Nazanin" pitchFamily="2" charset="-78"/>
              </a:rPr>
              <a:t>استرس</a:t>
            </a:r>
          </a:p>
          <a:p>
            <a:pPr algn="just" rtl="1">
              <a:buFontTx/>
              <a:buChar char="-"/>
            </a:pPr>
            <a:r>
              <a:rPr lang="fa-IR" sz="2400" b="1" i="1" dirty="0" smtClean="0">
                <a:cs typeface="B Nazanin" pitchFamily="2" charset="-78"/>
              </a:rPr>
              <a:t>اخيرا هم كمبود ويتامين </a:t>
            </a:r>
            <a:r>
              <a:rPr lang="en-US" sz="2400" b="1" i="1" dirty="0" smtClean="0">
                <a:cs typeface="B Nazanin" pitchFamily="2" charset="-78"/>
              </a:rPr>
              <a:t>D3</a:t>
            </a:r>
            <a:endParaRPr lang="fa-IR" sz="2400" b="1" i="1" dirty="0" smtClean="0">
              <a:cs typeface="B Nazanin" pitchFamily="2" charset="-78"/>
            </a:endParaRPr>
          </a:p>
          <a:p>
            <a:pPr algn="just" rtl="1">
              <a:buFontTx/>
              <a:buChar char="-"/>
            </a:pPr>
            <a:endParaRPr lang="fa-IR" sz="2400" dirty="0" smtClean="0">
              <a:cs typeface="B Nazanin" pitchFamily="2" charset="-78"/>
            </a:endParaRPr>
          </a:p>
          <a:p>
            <a:pPr algn="just" rtl="1">
              <a:buFontTx/>
              <a:buChar char="-"/>
            </a:pPr>
            <a:endParaRPr lang="fa-IR" dirty="0" smtClean="0"/>
          </a:p>
          <a:p>
            <a:pPr algn="just" rtl="1">
              <a:buFontTx/>
              <a:buChar char="-"/>
            </a:pPr>
            <a:endParaRPr lang="en-US" dirty="0"/>
          </a:p>
        </p:txBody>
      </p:sp>
      <p:pic>
        <p:nvPicPr>
          <p:cNvPr id="5" name="Picture 4" descr="imagesCALSI3Z4.jpg"/>
          <p:cNvPicPr>
            <a:picLocks noChangeAspect="1"/>
          </p:cNvPicPr>
          <p:nvPr/>
        </p:nvPicPr>
        <p:blipFill>
          <a:blip r:embed="rId2" cstate="print"/>
          <a:stretch>
            <a:fillRect/>
          </a:stretch>
        </p:blipFill>
        <p:spPr>
          <a:xfrm>
            <a:off x="0" y="6000768"/>
            <a:ext cx="1314450" cy="857232"/>
          </a:xfrm>
          <a:prstGeom prst="rect">
            <a:avLst/>
          </a:prstGeom>
        </p:spPr>
      </p:pic>
      <p:pic>
        <p:nvPicPr>
          <p:cNvPr id="6" name="Picture 5" descr="imagesCALSI3Z4.jpg"/>
          <p:cNvPicPr>
            <a:picLocks noChangeAspect="1"/>
          </p:cNvPicPr>
          <p:nvPr/>
        </p:nvPicPr>
        <p:blipFill>
          <a:blip r:embed="rId2" cstate="print"/>
          <a:stretch>
            <a:fillRect/>
          </a:stretch>
        </p:blipFill>
        <p:spPr>
          <a:xfrm>
            <a:off x="7829550" y="0"/>
            <a:ext cx="1314450" cy="7429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a:effectLst>
            <a:outerShdw blurRad="50800" dist="50800" dir="5400000" algn="ctr" rotWithShape="0">
              <a:srgbClr val="FF0000">
                <a:alpha val="54000"/>
              </a:srgbClr>
            </a:outerShdw>
          </a:effectLst>
        </p:spPr>
        <p:txBody>
          <a:bodyPr>
            <a:normAutofit/>
          </a:bodyPr>
          <a:lstStyle/>
          <a:p>
            <a:pPr algn="just" rtl="1">
              <a:buNone/>
            </a:pPr>
            <a:r>
              <a:rPr lang="fa-IR" sz="2800" dirty="0" smtClean="0">
                <a:cs typeface="B Nazanin" pitchFamily="2" charset="-78"/>
              </a:rPr>
              <a:t>2- </a:t>
            </a:r>
            <a:r>
              <a:rPr lang="fa-IR" sz="2000" b="1" i="1" dirty="0" smtClean="0">
                <a:cs typeface="B Nazanin" pitchFamily="2" charset="-78"/>
              </a:rPr>
              <a:t>فشارخون ثانويه5% افرادمبتلا به فشارخون به اين ازفشارخون مبتلا هستند.</a:t>
            </a:r>
          </a:p>
          <a:p>
            <a:pPr algn="just" rtl="1">
              <a:buNone/>
            </a:pPr>
            <a:r>
              <a:rPr lang="fa-IR" sz="2000" b="1" i="1" dirty="0" smtClean="0">
                <a:cs typeface="B Nazanin" pitchFamily="2" charset="-78"/>
              </a:rPr>
              <a:t>علل شايع فشارخون بالاي ثانويه:</a:t>
            </a:r>
          </a:p>
          <a:p>
            <a:pPr algn="just" rtl="1">
              <a:buFontTx/>
              <a:buChar char="-"/>
            </a:pPr>
            <a:r>
              <a:rPr lang="fa-IR" sz="2000" b="1" i="1" dirty="0" smtClean="0">
                <a:cs typeface="B Nazanin" pitchFamily="2" charset="-78"/>
              </a:rPr>
              <a:t>بيماريهاي كليوي</a:t>
            </a:r>
          </a:p>
          <a:p>
            <a:pPr algn="just" rtl="1">
              <a:buFontTx/>
              <a:buChar char="-"/>
            </a:pPr>
            <a:r>
              <a:rPr lang="fa-IR" sz="2000" b="1" i="1" dirty="0" smtClean="0">
                <a:cs typeface="B Nazanin" pitchFamily="2" charset="-78"/>
              </a:rPr>
              <a:t>رنو واسكولار(فيبرو ماسكولار هيپرپلازي)، آترواسكلروز شريان هاي كليه و انسداد آنها</a:t>
            </a:r>
          </a:p>
          <a:p>
            <a:pPr algn="just" rtl="1">
              <a:buFontTx/>
              <a:buChar char="-"/>
            </a:pPr>
            <a:r>
              <a:rPr lang="fa-IR" sz="2000" b="1" i="1" dirty="0" smtClean="0">
                <a:cs typeface="B Nazanin" pitchFamily="2" charset="-78"/>
              </a:rPr>
              <a:t>سندرم كوشينگ ( ناشي ازداروهاي كورتني وكورتيزول ترشح شده ازطريق آدرنالين )</a:t>
            </a:r>
          </a:p>
          <a:p>
            <a:pPr algn="just" rtl="1">
              <a:buFontTx/>
              <a:buChar char="-"/>
            </a:pPr>
            <a:r>
              <a:rPr lang="fa-IR" sz="2000" b="1" i="1" smtClean="0">
                <a:cs typeface="B Nazanin" pitchFamily="2" charset="-78"/>
              </a:rPr>
              <a:t>آلدوسترونيسم</a:t>
            </a:r>
            <a:endParaRPr lang="fa-IR" sz="2000" b="1" i="1" dirty="0" smtClean="0">
              <a:cs typeface="B Nazanin" pitchFamily="2" charset="-78"/>
            </a:endParaRPr>
          </a:p>
          <a:p>
            <a:pPr algn="just" rtl="1">
              <a:buFontTx/>
              <a:buChar char="-"/>
            </a:pPr>
            <a:r>
              <a:rPr lang="fa-IR" sz="2000" b="1" i="1" dirty="0" smtClean="0">
                <a:cs typeface="B Nazanin" pitchFamily="2" charset="-78"/>
              </a:rPr>
              <a:t>فئوكروموسيتيوم</a:t>
            </a:r>
          </a:p>
          <a:p>
            <a:pPr algn="just" rtl="1">
              <a:buFontTx/>
              <a:buChar char="-"/>
            </a:pPr>
            <a:r>
              <a:rPr lang="fa-IR" sz="2000" b="1" i="1" dirty="0" smtClean="0">
                <a:cs typeface="B Nazanin" pitchFamily="2" charset="-78"/>
              </a:rPr>
              <a:t>تيروئيديسم –هيپرتيروئيديسم- هيپرپاراتيروئيديسم</a:t>
            </a:r>
          </a:p>
          <a:p>
            <a:pPr algn="just" rtl="1">
              <a:buFontTx/>
              <a:buChar char="-"/>
            </a:pPr>
            <a:r>
              <a:rPr lang="fa-IR" sz="2000" b="1" i="1" dirty="0" smtClean="0">
                <a:cs typeface="B Nazanin" pitchFamily="2" charset="-78"/>
              </a:rPr>
              <a:t>كواركتاسيون آئورت</a:t>
            </a:r>
          </a:p>
          <a:p>
            <a:pPr algn="just" rtl="1">
              <a:buFontTx/>
              <a:buChar char="-"/>
            </a:pPr>
            <a:r>
              <a:rPr lang="fa-IR" sz="2000" b="1" i="1" dirty="0" smtClean="0">
                <a:cs typeface="B Nazanin" pitchFamily="2" charset="-78"/>
              </a:rPr>
              <a:t>آپنه حين خواب</a:t>
            </a:r>
          </a:p>
          <a:p>
            <a:pPr algn="just" rtl="1">
              <a:buFontTx/>
              <a:buChar char="-"/>
            </a:pPr>
            <a:r>
              <a:rPr lang="fa-IR" sz="2000" b="1" i="1" dirty="0" smtClean="0">
                <a:cs typeface="B Nazanin" pitchFamily="2" charset="-78"/>
              </a:rPr>
              <a:t>چاقي</a:t>
            </a:r>
          </a:p>
          <a:p>
            <a:pPr algn="just" rtl="1">
              <a:buFontTx/>
              <a:buChar char="-"/>
            </a:pPr>
            <a:r>
              <a:rPr lang="fa-IR" sz="2000" b="1" i="1" dirty="0" smtClean="0">
                <a:cs typeface="B Nazanin" pitchFamily="2" charset="-78"/>
              </a:rPr>
              <a:t>حاملگي</a:t>
            </a:r>
          </a:p>
          <a:p>
            <a:pPr algn="just" rtl="1">
              <a:buFontTx/>
              <a:buChar char="-"/>
            </a:pPr>
            <a:r>
              <a:rPr lang="fa-IR" sz="2000" b="1" i="1" dirty="0" smtClean="0">
                <a:cs typeface="B Nazanin" pitchFamily="2" charset="-78"/>
              </a:rPr>
              <a:t>مصرف داروها (داروهاي تسكين دهنده درد، داروهاي ضد افسردگي، داروهاي پيوند اعضاء ، قرص هاي ضدبارداري، داروهاي آنتي كونژستان، جنسينگ (تركيبي از كيلوريس و شيرين بيان)، كوكايين، آمفتامين)</a:t>
            </a:r>
          </a:p>
          <a:p>
            <a:pPr algn="just" rtl="1">
              <a:buFontTx/>
              <a:buChar char="-"/>
            </a:pPr>
            <a:endParaRPr lang="fa-IR" sz="2000" b="1" i="1" dirty="0" smtClean="0">
              <a:cs typeface="B Nazanin" pitchFamily="2" charset="-78"/>
            </a:endParaRPr>
          </a:p>
          <a:p>
            <a:pPr algn="just" rtl="1">
              <a:buNone/>
            </a:pPr>
            <a:endParaRPr lang="fa-IR" sz="2000" dirty="0" smtClean="0">
              <a:cs typeface="B Nazanin" pitchFamily="2" charset="-78"/>
            </a:endParaRPr>
          </a:p>
          <a:p>
            <a:pPr algn="just" rtl="1">
              <a:buFontTx/>
              <a:buChar char="-"/>
            </a:pPr>
            <a:endParaRPr lang="fa-IR" sz="2400" dirty="0" smtClean="0">
              <a:cs typeface="B Nazanin" pitchFamily="2" charset="-78"/>
            </a:endParaRPr>
          </a:p>
          <a:p>
            <a:pPr algn="just" rtl="1">
              <a:buFontTx/>
              <a:buChar char="-"/>
            </a:pPr>
            <a:endParaRPr lang="fa-IR" sz="2400" dirty="0" smtClean="0">
              <a:cs typeface="B Nazanin" pitchFamily="2" charset="-78"/>
            </a:endParaRPr>
          </a:p>
          <a:p>
            <a:pPr algn="just" rtl="1">
              <a:buFontTx/>
              <a:buChar char="-"/>
            </a:pPr>
            <a:endParaRPr lang="en-US" sz="2400" dirty="0">
              <a:cs typeface="B Nazanin" pitchFamily="2" charset="-78"/>
            </a:endParaRPr>
          </a:p>
        </p:txBody>
      </p:sp>
      <p:pic>
        <p:nvPicPr>
          <p:cNvPr id="4" name="Picture 3" descr="imagesCA5RSY3M.jpg"/>
          <p:cNvPicPr>
            <a:picLocks noChangeAspect="1"/>
          </p:cNvPicPr>
          <p:nvPr/>
        </p:nvPicPr>
        <p:blipFill>
          <a:blip r:embed="rId2" cstate="print"/>
          <a:stretch>
            <a:fillRect/>
          </a:stretch>
        </p:blipFill>
        <p:spPr>
          <a:xfrm>
            <a:off x="0" y="0"/>
            <a:ext cx="1228725" cy="1095375"/>
          </a:xfrm>
          <a:prstGeom prst="rect">
            <a:avLst/>
          </a:prstGeom>
        </p:spPr>
      </p:pic>
      <p:pic>
        <p:nvPicPr>
          <p:cNvPr id="5" name="Picture 4" descr="imagesCA8HVHQ2.jpg"/>
          <p:cNvPicPr>
            <a:picLocks noChangeAspect="1"/>
          </p:cNvPicPr>
          <p:nvPr/>
        </p:nvPicPr>
        <p:blipFill>
          <a:blip r:embed="rId3" cstate="print"/>
          <a:stretch>
            <a:fillRect/>
          </a:stretch>
        </p:blipFill>
        <p:spPr>
          <a:xfrm>
            <a:off x="7858148" y="5753100"/>
            <a:ext cx="1104900" cy="11049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796908"/>
          </a:xfrm>
          <a:effectLst>
            <a:outerShdw blurRad="50800" dist="50800" dir="5400000" algn="ctr" rotWithShape="0">
              <a:srgbClr val="FF0000">
                <a:alpha val="74000"/>
              </a:srgbClr>
            </a:outerShdw>
          </a:effectLst>
        </p:spPr>
        <p:txBody>
          <a:bodyPr>
            <a:normAutofit/>
          </a:bodyPr>
          <a:lstStyle/>
          <a:p>
            <a:pPr rtl="1"/>
            <a:r>
              <a:rPr lang="fa-IR" sz="2400" b="1" i="1" dirty="0" smtClean="0">
                <a:cs typeface="B Titr" pitchFamily="2" charset="-78"/>
              </a:rPr>
              <a:t>فشارخون بالاي روپوش سفيد چيست؟</a:t>
            </a:r>
            <a:endParaRPr lang="en-US" sz="2400" b="1" i="1" dirty="0">
              <a:cs typeface="B Titr" pitchFamily="2" charset="-78"/>
            </a:endParaRPr>
          </a:p>
        </p:txBody>
      </p:sp>
      <p:sp>
        <p:nvSpPr>
          <p:cNvPr id="3" name="Content Placeholder 2"/>
          <p:cNvSpPr>
            <a:spLocks noGrp="1"/>
          </p:cNvSpPr>
          <p:nvPr>
            <p:ph idx="1"/>
          </p:nvPr>
        </p:nvSpPr>
        <p:spPr>
          <a:xfrm>
            <a:off x="500034" y="857232"/>
            <a:ext cx="8229600" cy="3723896"/>
          </a:xfrm>
          <a:effectLst>
            <a:outerShdw blurRad="50800" dist="50800" dir="5400000" algn="ctr" rotWithShape="0">
              <a:srgbClr val="FF0000">
                <a:alpha val="52000"/>
              </a:srgbClr>
            </a:outerShdw>
          </a:effectLst>
        </p:spPr>
        <p:txBody>
          <a:bodyPr>
            <a:normAutofit/>
          </a:bodyPr>
          <a:lstStyle/>
          <a:p>
            <a:pPr algn="justLow" rtl="1">
              <a:buNone/>
            </a:pPr>
            <a:endParaRPr lang="en-US" sz="2800" b="1" i="1" dirty="0" smtClean="0">
              <a:cs typeface="B Nazanin" pitchFamily="2" charset="-78"/>
            </a:endParaRPr>
          </a:p>
          <a:p>
            <a:pPr algn="justLow" rtl="1">
              <a:buNone/>
            </a:pPr>
            <a:r>
              <a:rPr lang="fa-IR" sz="2800" b="1" i="1" dirty="0" smtClean="0">
                <a:cs typeface="B Nazanin" pitchFamily="2" charset="-78"/>
              </a:rPr>
              <a:t>گاهي اوقات افراد فشارخون بالا ندارند اما در هنگام مراجعه به پزشك فشارخون آنها افزايش مي يابد كه مي تواند علت آن اضطراب باشد.</a:t>
            </a:r>
            <a:endParaRPr lang="en-US" sz="2800" b="1" i="1" dirty="0" smtClean="0">
              <a:cs typeface="B Nazanin" pitchFamily="2" charset="-78"/>
            </a:endParaRPr>
          </a:p>
          <a:p>
            <a:pPr algn="justLow" rtl="1">
              <a:buNone/>
            </a:pPr>
            <a:r>
              <a:rPr lang="fa-IR" sz="2800" b="1" i="1" dirty="0" smtClean="0">
                <a:cs typeface="B Nazanin" pitchFamily="2" charset="-78"/>
              </a:rPr>
              <a:t> براي اينكه در اين افراد مقدار فشارخون را بدرستي بدانيم بهتر است اندازه گيري فشارخون در منزل و در زمان هاي مختلف انجام شود.</a:t>
            </a:r>
          </a:p>
          <a:p>
            <a:pPr algn="justLow" rtl="1">
              <a:buNone/>
            </a:pPr>
            <a:endParaRPr lang="en-US" sz="2800" b="1" i="1" dirty="0">
              <a:cs typeface="B Nazanin" pitchFamily="2" charset="-78"/>
            </a:endParaRPr>
          </a:p>
        </p:txBody>
      </p:sp>
      <p:pic>
        <p:nvPicPr>
          <p:cNvPr id="6150" name="Picture 6" descr="blood pressure monitor"/>
          <p:cNvPicPr>
            <a:picLocks noChangeAspect="1" noChangeArrowheads="1"/>
          </p:cNvPicPr>
          <p:nvPr/>
        </p:nvPicPr>
        <p:blipFill>
          <a:blip r:embed="rId2" cstate="print"/>
          <a:srcRect/>
          <a:stretch>
            <a:fillRect/>
          </a:stretch>
        </p:blipFill>
        <p:spPr bwMode="auto">
          <a:xfrm>
            <a:off x="611560" y="3789040"/>
            <a:ext cx="3240359" cy="230425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785818"/>
          </a:xfrm>
          <a:effectLst>
            <a:outerShdw blurRad="50800" dist="50800" dir="5400000" algn="ctr" rotWithShape="0">
              <a:srgbClr val="FF0000"/>
            </a:outerShdw>
          </a:effectLst>
        </p:spPr>
        <p:txBody>
          <a:bodyPr>
            <a:normAutofit/>
          </a:bodyPr>
          <a:lstStyle/>
          <a:p>
            <a:r>
              <a:rPr lang="fa-IR" sz="2800" b="1" i="1" dirty="0" smtClean="0">
                <a:cs typeface="B Titr" pitchFamily="2" charset="-78"/>
              </a:rPr>
              <a:t>درمان فشارخون بالا</a:t>
            </a:r>
            <a:endParaRPr lang="en-US" sz="2800" b="1" i="1" dirty="0">
              <a:cs typeface="B Titr" pitchFamily="2" charset="-78"/>
            </a:endParaRPr>
          </a:p>
        </p:txBody>
      </p:sp>
      <p:sp>
        <p:nvSpPr>
          <p:cNvPr id="3" name="Content Placeholder 2"/>
          <p:cNvSpPr>
            <a:spLocks noGrp="1"/>
          </p:cNvSpPr>
          <p:nvPr>
            <p:ph idx="1"/>
          </p:nvPr>
        </p:nvSpPr>
        <p:spPr>
          <a:xfrm>
            <a:off x="500034" y="1285860"/>
            <a:ext cx="8229600" cy="4525963"/>
          </a:xfrm>
          <a:effectLst>
            <a:outerShdw blurRad="50800" dist="50800" dir="5400000" algn="ctr" rotWithShape="0">
              <a:srgbClr val="FF0000">
                <a:alpha val="50000"/>
              </a:srgbClr>
            </a:outerShdw>
          </a:effectLst>
        </p:spPr>
        <p:txBody>
          <a:bodyPr>
            <a:normAutofit fontScale="92500" lnSpcReduction="10000"/>
          </a:bodyPr>
          <a:lstStyle/>
          <a:p>
            <a:pPr algn="r" rtl="1"/>
            <a:r>
              <a:rPr lang="fa-IR" sz="2800" b="1" i="1" dirty="0" smtClean="0">
                <a:cs typeface="B Nazanin" pitchFamily="2" charset="-78"/>
              </a:rPr>
              <a:t>اصلاح شيوه زندگي </a:t>
            </a:r>
          </a:p>
          <a:p>
            <a:pPr algn="r" rtl="1">
              <a:buNone/>
            </a:pPr>
            <a:r>
              <a:rPr lang="fa-IR" sz="2800" b="1" i="1" dirty="0" smtClean="0">
                <a:cs typeface="B Nazanin" pitchFamily="2" charset="-78"/>
              </a:rPr>
              <a:t>1- تغذيه مناسب</a:t>
            </a:r>
          </a:p>
          <a:p>
            <a:pPr algn="r" rtl="1">
              <a:buFontTx/>
              <a:buChar char="-"/>
            </a:pPr>
            <a:r>
              <a:rPr lang="fa-IR" sz="2800" b="1" i="1" dirty="0" smtClean="0">
                <a:cs typeface="B Nazanin" pitchFamily="2" charset="-78"/>
              </a:rPr>
              <a:t>رژيم كم نمك و پتاسيم</a:t>
            </a:r>
          </a:p>
          <a:p>
            <a:pPr algn="r" rtl="1">
              <a:buFontTx/>
              <a:buChar char="-"/>
            </a:pPr>
            <a:r>
              <a:rPr lang="fa-IR" sz="2800" b="1" i="1" dirty="0" smtClean="0">
                <a:cs typeface="B Nazanin" pitchFamily="2" charset="-78"/>
              </a:rPr>
              <a:t>رژيم حاوي سبزي و سبزيجات</a:t>
            </a:r>
          </a:p>
          <a:p>
            <a:pPr algn="r" rtl="1">
              <a:buFontTx/>
              <a:buChar char="-"/>
            </a:pPr>
            <a:r>
              <a:rPr lang="fa-IR" sz="2800" b="1" i="1" dirty="0" smtClean="0">
                <a:cs typeface="B Nazanin" pitchFamily="2" charset="-78"/>
              </a:rPr>
              <a:t>رژيم كم چربي و كم كالري</a:t>
            </a:r>
          </a:p>
          <a:p>
            <a:pPr algn="r" rtl="1">
              <a:buNone/>
            </a:pPr>
            <a:r>
              <a:rPr lang="fa-IR" sz="2800" b="1" i="1" dirty="0" smtClean="0">
                <a:cs typeface="B Nazanin" pitchFamily="2" charset="-78"/>
              </a:rPr>
              <a:t>2- افزايش فعاليت بدني</a:t>
            </a:r>
          </a:p>
          <a:p>
            <a:pPr algn="r" rtl="1">
              <a:buFontTx/>
              <a:buChar char="-"/>
            </a:pPr>
            <a:r>
              <a:rPr lang="fa-IR" sz="2800" b="1" i="1" dirty="0" smtClean="0">
                <a:cs typeface="B Nazanin" pitchFamily="2" charset="-78"/>
              </a:rPr>
              <a:t>افزايش فعاليت بدني به منظور افزايش مصرف كالري</a:t>
            </a:r>
          </a:p>
          <a:p>
            <a:pPr algn="r" rtl="1">
              <a:buNone/>
            </a:pPr>
            <a:r>
              <a:rPr lang="fa-IR" sz="2800" b="1" i="1" dirty="0" smtClean="0">
                <a:cs typeface="B Nazanin" pitchFamily="2" charset="-78"/>
              </a:rPr>
              <a:t>3- كنار آمدن با استرس ها و فشارهاي روحي</a:t>
            </a:r>
          </a:p>
          <a:p>
            <a:pPr algn="r" rtl="1">
              <a:buNone/>
            </a:pPr>
            <a:r>
              <a:rPr lang="fa-IR" sz="2800" b="1" i="1" dirty="0" smtClean="0">
                <a:cs typeface="B Nazanin" pitchFamily="2" charset="-78"/>
              </a:rPr>
              <a:t>4- كنترل وزن ايده ال درصورت وجود افزايش وزن و چاقي، كاهش وزن     </a:t>
            </a:r>
          </a:p>
          <a:p>
            <a:pPr algn="r" rtl="1">
              <a:buNone/>
            </a:pPr>
            <a:r>
              <a:rPr lang="fa-IR" sz="2800" b="1" i="1" dirty="0" smtClean="0">
                <a:cs typeface="B Nazanin" pitchFamily="2" charset="-78"/>
              </a:rPr>
              <a:t>5-كنترل ديابت</a:t>
            </a:r>
            <a:endParaRPr lang="en-US" sz="2800" b="1" i="1" dirty="0">
              <a:cs typeface="B Nazanin" pitchFamily="2" charset="-78"/>
            </a:endParaRPr>
          </a:p>
        </p:txBody>
      </p:sp>
      <p:pic>
        <p:nvPicPr>
          <p:cNvPr id="4" name="Picture 3" descr="imagesCAANKSY0.jpg"/>
          <p:cNvPicPr>
            <a:picLocks noChangeAspect="1"/>
          </p:cNvPicPr>
          <p:nvPr/>
        </p:nvPicPr>
        <p:blipFill>
          <a:blip r:embed="rId2" cstate="print"/>
          <a:stretch>
            <a:fillRect/>
          </a:stretch>
        </p:blipFill>
        <p:spPr>
          <a:xfrm>
            <a:off x="7924800" y="0"/>
            <a:ext cx="1219200" cy="809625"/>
          </a:xfrm>
          <a:prstGeom prst="rect">
            <a:avLst/>
          </a:prstGeom>
        </p:spPr>
      </p:pic>
      <p:pic>
        <p:nvPicPr>
          <p:cNvPr id="5" name="Picture 4" descr="imagesCAB653UW.jpg"/>
          <p:cNvPicPr>
            <a:picLocks noChangeAspect="1"/>
          </p:cNvPicPr>
          <p:nvPr/>
        </p:nvPicPr>
        <p:blipFill>
          <a:blip r:embed="rId3" cstate="print"/>
          <a:stretch>
            <a:fillRect/>
          </a:stretch>
        </p:blipFill>
        <p:spPr>
          <a:xfrm>
            <a:off x="7848600" y="6000768"/>
            <a:ext cx="1295400" cy="857232"/>
          </a:xfrm>
          <a:prstGeom prst="rect">
            <a:avLst/>
          </a:prstGeom>
        </p:spPr>
      </p:pic>
      <p:pic>
        <p:nvPicPr>
          <p:cNvPr id="6" name="Picture 5" descr="imagesCAGLD8G3.jpg"/>
          <p:cNvPicPr>
            <a:picLocks noChangeAspect="1"/>
          </p:cNvPicPr>
          <p:nvPr/>
        </p:nvPicPr>
        <p:blipFill>
          <a:blip r:embed="rId4" cstate="print"/>
          <a:stretch>
            <a:fillRect/>
          </a:stretch>
        </p:blipFill>
        <p:spPr>
          <a:xfrm>
            <a:off x="0" y="5924550"/>
            <a:ext cx="1314450" cy="933450"/>
          </a:xfrm>
          <a:prstGeom prst="rect">
            <a:avLst/>
          </a:prstGeom>
        </p:spPr>
      </p:pic>
      <p:pic>
        <p:nvPicPr>
          <p:cNvPr id="8" name="Picture 7" descr="imagesCAYT5701.jpg"/>
          <p:cNvPicPr>
            <a:picLocks noChangeAspect="1"/>
          </p:cNvPicPr>
          <p:nvPr/>
        </p:nvPicPr>
        <p:blipFill>
          <a:blip r:embed="rId5" cstate="print"/>
          <a:stretch>
            <a:fillRect/>
          </a:stretch>
        </p:blipFill>
        <p:spPr>
          <a:xfrm>
            <a:off x="251520" y="260648"/>
            <a:ext cx="847725" cy="86330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depretion</Template>
  <TotalTime>520</TotalTime>
  <Words>876</Words>
  <Application>Microsoft Office PowerPoint</Application>
  <PresentationFormat>On-screen Show (4:3)</PresentationFormat>
  <Paragraphs>123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 Nazanin</vt:lpstr>
      <vt:lpstr>B Titr</vt:lpstr>
      <vt:lpstr>Calibri</vt:lpstr>
      <vt:lpstr>Office Theme</vt:lpstr>
      <vt:lpstr>PowerPoint Presentation</vt:lpstr>
      <vt:lpstr>(هيپرتانسيون) فشارخون چيست؟</vt:lpstr>
      <vt:lpstr>طبقه بندي فشارخون برحسب ميليمترجيوه</vt:lpstr>
      <vt:lpstr>PowerPoint Presentation</vt:lpstr>
      <vt:lpstr>تشخيص زود هنگام و خود مراقبتي فشارخون بالا</vt:lpstr>
      <vt:lpstr>انواع فشارخون بالا</vt:lpstr>
      <vt:lpstr>PowerPoint Presentation</vt:lpstr>
      <vt:lpstr>فشارخون بالاي روپوش سفيد چيست؟</vt:lpstr>
      <vt:lpstr>درمان فشارخون بالا</vt:lpstr>
      <vt:lpstr> </vt:lpstr>
      <vt:lpstr>توصيه هاي كاربردي</vt:lpstr>
    </vt:vector>
  </TitlesOfParts>
  <Company>Office07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bashti</dc:creator>
  <cp:lastModifiedBy>نيك خواه بابايي ليلا</cp:lastModifiedBy>
  <cp:revision>78</cp:revision>
  <dcterms:created xsi:type="dcterms:W3CDTF">2015-01-31T08:30:25Z</dcterms:created>
  <dcterms:modified xsi:type="dcterms:W3CDTF">2022-07-11T06:42:32Z</dcterms:modified>
</cp:coreProperties>
</file>